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28"/>
  </p:notesMasterIdLst>
  <p:handoutMasterIdLst>
    <p:handoutMasterId r:id="rId29"/>
  </p:handoutMasterIdLst>
  <p:sldIdLst>
    <p:sldId id="405" r:id="rId2"/>
    <p:sldId id="648" r:id="rId3"/>
    <p:sldId id="694" r:id="rId4"/>
    <p:sldId id="725" r:id="rId5"/>
    <p:sldId id="651" r:id="rId6"/>
    <p:sldId id="680" r:id="rId7"/>
    <p:sldId id="710" r:id="rId8"/>
    <p:sldId id="711" r:id="rId9"/>
    <p:sldId id="712" r:id="rId10"/>
    <p:sldId id="713" r:id="rId11"/>
    <p:sldId id="714" r:id="rId12"/>
    <p:sldId id="715" r:id="rId13"/>
    <p:sldId id="716" r:id="rId14"/>
    <p:sldId id="709" r:id="rId15"/>
    <p:sldId id="717" r:id="rId16"/>
    <p:sldId id="696" r:id="rId17"/>
    <p:sldId id="724" r:id="rId18"/>
    <p:sldId id="718" r:id="rId19"/>
    <p:sldId id="719" r:id="rId20"/>
    <p:sldId id="722" r:id="rId21"/>
    <p:sldId id="723" r:id="rId22"/>
    <p:sldId id="720" r:id="rId23"/>
    <p:sldId id="721" r:id="rId24"/>
    <p:sldId id="706" r:id="rId25"/>
    <p:sldId id="673" r:id="rId26"/>
    <p:sldId id="691" r:id="rId27"/>
  </p:sldIdLst>
  <p:sldSz cx="10693400" cy="7561263"/>
  <p:notesSz cx="6669088" cy="9928225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531">
          <p15:clr>
            <a:srgbClr val="A4A3A4"/>
          </p15:clr>
        </p15:guide>
        <p15:guide id="4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тя" initials="К" lastIdx="1" clrIdx="0">
    <p:extLst>
      <p:ext uri="{19B8F6BF-5375-455C-9EA6-DF929625EA0E}">
        <p15:presenceInfo xmlns:p15="http://schemas.microsoft.com/office/powerpoint/2012/main" userId="Кат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0000"/>
    <a:srgbClr val="E60000"/>
    <a:srgbClr val="EB1E00"/>
    <a:srgbClr val="E51F26"/>
    <a:srgbClr val="EB1E28"/>
    <a:srgbClr val="C81F36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2555" autoAdjust="0"/>
  </p:normalViewPr>
  <p:slideViewPr>
    <p:cSldViewPr showGuides="1">
      <p:cViewPr varScale="1">
        <p:scale>
          <a:sx n="53" d="100"/>
          <a:sy n="53" d="100"/>
        </p:scale>
        <p:origin x="58" y="245"/>
      </p:cViewPr>
      <p:guideLst>
        <p:guide orient="horz" pos="2296"/>
        <p:guide pos="2880"/>
        <p:guide orient="horz" pos="253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cap="all" baseline="0">
                <a:effectLst/>
              </a:rPr>
              <a:t>Структура покупателей спортивных товаров по доходу</a:t>
            </a:r>
            <a:endParaRPr lang="ru-RU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F3A-4C94-8F29-B9E2087473D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F3A-4C94-8F29-B9E2087473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F3A-4C94-8F29-B9E2087473D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F3A-4C94-8F29-B9E2087473D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6F3A-4C94-8F29-B9E2087473D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6F3A-4C94-8F29-B9E2087473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Лист1!$B$6:$B$11</c:f>
              <c:strCache>
                <c:ptCount val="6"/>
                <c:pt idx="0">
                  <c:v>До 10 т.р.</c:v>
                </c:pt>
                <c:pt idx="1">
                  <c:v>21-30 т.р.</c:v>
                </c:pt>
                <c:pt idx="2">
                  <c:v>11-15 т.р.</c:v>
                </c:pt>
                <c:pt idx="3">
                  <c:v>31-40 т.р.</c:v>
                </c:pt>
                <c:pt idx="4">
                  <c:v>16-20 т.р.</c:v>
                </c:pt>
                <c:pt idx="5">
                  <c:v>Свыше 40 т.р.</c:v>
                </c:pt>
              </c:strCache>
            </c:strRef>
          </c:cat>
          <c:val>
            <c:numRef>
              <c:f>Лист1!$C$6:$C$11</c:f>
              <c:numCache>
                <c:formatCode>0%</c:formatCode>
                <c:ptCount val="6"/>
                <c:pt idx="0">
                  <c:v>0.02</c:v>
                </c:pt>
                <c:pt idx="1">
                  <c:v>0.37</c:v>
                </c:pt>
                <c:pt idx="2">
                  <c:v>0.1</c:v>
                </c:pt>
                <c:pt idx="3">
                  <c:v>0.17</c:v>
                </c:pt>
                <c:pt idx="4">
                  <c:v>0.32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F3A-4C94-8F29-B9E2087473D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671583C3-CA27-4496-BECA-C771D03A36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987283-449F-49A3-9FA6-20B92A61CE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3481F-6E72-4171-A9C8-98D56C39F96E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EB2E802-5847-4DA6-BAD8-A92EA4C57E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7830C92-6658-426B-8F97-72EB78E0A8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C4CA1-B95C-48CD-AB14-2CAA4305D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338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E9510-8D81-4F7D-A3DD-ECD88FF9FF52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66788" y="1241425"/>
            <a:ext cx="47355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A9037-5C04-413C-AFF2-1B3777C3E5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29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A9037-5C04-413C-AFF2-1B3777C3E58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926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A9037-5C04-413C-AFF2-1B3777C3E584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788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52F706F-AFAA-4FA6-90FD-A6042EEAC4E3}"/>
              </a:ext>
            </a:extLst>
          </p:cNvPr>
          <p:cNvSpPr/>
          <p:nvPr userDrawn="1"/>
        </p:nvSpPr>
        <p:spPr>
          <a:xfrm>
            <a:off x="0" y="1954612"/>
            <a:ext cx="10693400" cy="4058267"/>
          </a:xfrm>
          <a:prstGeom prst="rect">
            <a:avLst/>
          </a:prstGeom>
          <a:solidFill>
            <a:srgbClr val="2B314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358D1E9-CE0B-40E2-B7B4-0FA4354CB526}"/>
              </a:ext>
            </a:extLst>
          </p:cNvPr>
          <p:cNvSpPr/>
          <p:nvPr userDrawn="1"/>
        </p:nvSpPr>
        <p:spPr>
          <a:xfrm>
            <a:off x="0" y="3755251"/>
            <a:ext cx="151490" cy="133288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349F62CD-3B5C-4018-AC46-2285EBFB89E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67" y="679218"/>
            <a:ext cx="3127375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D512A90-7C52-4CB6-A385-FCF56ED6BFC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811B1396-9D3B-4AEC-A3F5-32D25265EA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1784" y="3348583"/>
            <a:ext cx="9679452" cy="1915285"/>
          </a:xfrm>
        </p:spPr>
        <p:txBody>
          <a:bodyPr anchor="b">
            <a:normAutofit/>
          </a:bodyPr>
          <a:lstStyle>
            <a:lvl1pPr algn="ctr">
              <a:defRPr lang="ru-RU" sz="5500" b="1" kern="1200" dirty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pPr marL="0" lvl="0" algn="l" defTabSz="1043056" rtl="0" eaLnBrk="1" latinLnBrk="0" hangingPunct="1">
              <a:defRPr/>
            </a:pPr>
            <a:r>
              <a:rPr lang="ru-RU" dirty="0"/>
              <a:t>ОБРАЗЕЦ ЗАГОЛОВКА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EEDFA97E-57D3-4908-B503-1A4CD5FEDBA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74666" y="5386216"/>
            <a:ext cx="9768578" cy="453716"/>
          </a:xfrm>
        </p:spPr>
        <p:txBody>
          <a:bodyPr anchor="b">
            <a:normAutofit/>
          </a:bodyPr>
          <a:lstStyle>
            <a:lvl1pPr marL="87313" indent="0">
              <a:buNone/>
              <a:defRPr sz="2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0052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9602" y="1885067"/>
            <a:ext cx="9223058" cy="3145275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602" y="5060097"/>
            <a:ext cx="9223058" cy="1654026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39114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822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734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645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557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468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380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291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061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35171" y="2012836"/>
            <a:ext cx="4544695" cy="47975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13534" y="2012836"/>
            <a:ext cx="4544695" cy="47975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850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564" y="402569"/>
            <a:ext cx="9223058" cy="146149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6565" y="1853560"/>
            <a:ext cx="4523809" cy="90840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36565" y="2761961"/>
            <a:ext cx="4523809" cy="40624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13534" y="1853560"/>
            <a:ext cx="4546088" cy="90840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13534" y="2761961"/>
            <a:ext cx="4546088" cy="40624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364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204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564" y="504084"/>
            <a:ext cx="3448900" cy="1764295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46088" y="1088683"/>
            <a:ext cx="5413534" cy="5373398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564" y="2268379"/>
            <a:ext cx="3448900" cy="4202453"/>
          </a:xfrm>
        </p:spPr>
        <p:txBody>
          <a:bodyPr/>
          <a:lstStyle>
            <a:lvl1pPr marL="0" indent="0">
              <a:buNone/>
              <a:defRPr sz="1400"/>
            </a:lvl1pPr>
            <a:lvl2pPr marL="391146" indent="0">
              <a:buNone/>
              <a:defRPr sz="1200"/>
            </a:lvl2pPr>
            <a:lvl3pPr marL="782292" indent="0">
              <a:buNone/>
              <a:defRPr sz="1000"/>
            </a:lvl3pPr>
            <a:lvl4pPr marL="1173438" indent="0">
              <a:buNone/>
              <a:defRPr sz="900"/>
            </a:lvl4pPr>
            <a:lvl5pPr marL="1564584" indent="0">
              <a:buNone/>
              <a:defRPr sz="900"/>
            </a:lvl5pPr>
            <a:lvl6pPr marL="1955730" indent="0">
              <a:buNone/>
              <a:defRPr sz="900"/>
            </a:lvl6pPr>
            <a:lvl7pPr marL="2346876" indent="0">
              <a:buNone/>
              <a:defRPr sz="900"/>
            </a:lvl7pPr>
            <a:lvl8pPr marL="2738022" indent="0">
              <a:buNone/>
              <a:defRPr sz="900"/>
            </a:lvl8pPr>
            <a:lvl9pPr marL="3129168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410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564" y="504084"/>
            <a:ext cx="3448900" cy="1764295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46088" y="1088683"/>
            <a:ext cx="5413534" cy="5373398"/>
          </a:xfrm>
        </p:spPr>
        <p:txBody>
          <a:bodyPr/>
          <a:lstStyle>
            <a:lvl1pPr marL="0" indent="0">
              <a:buNone/>
              <a:defRPr sz="2700"/>
            </a:lvl1pPr>
            <a:lvl2pPr marL="391146" indent="0">
              <a:buNone/>
              <a:defRPr sz="2400"/>
            </a:lvl2pPr>
            <a:lvl3pPr marL="782292" indent="0">
              <a:buNone/>
              <a:defRPr sz="2100"/>
            </a:lvl3pPr>
            <a:lvl4pPr marL="1173438" indent="0">
              <a:buNone/>
              <a:defRPr sz="1700"/>
            </a:lvl4pPr>
            <a:lvl5pPr marL="1564584" indent="0">
              <a:buNone/>
              <a:defRPr sz="1700"/>
            </a:lvl5pPr>
            <a:lvl6pPr marL="1955730" indent="0">
              <a:buNone/>
              <a:defRPr sz="1700"/>
            </a:lvl6pPr>
            <a:lvl7pPr marL="2346876" indent="0">
              <a:buNone/>
              <a:defRPr sz="1700"/>
            </a:lvl7pPr>
            <a:lvl8pPr marL="2738022" indent="0">
              <a:buNone/>
              <a:defRPr sz="1700"/>
            </a:lvl8pPr>
            <a:lvl9pPr marL="3129168" indent="0">
              <a:buNone/>
              <a:defRPr sz="17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564" y="2268379"/>
            <a:ext cx="3448900" cy="4202453"/>
          </a:xfrm>
        </p:spPr>
        <p:txBody>
          <a:bodyPr/>
          <a:lstStyle>
            <a:lvl1pPr marL="0" indent="0">
              <a:buNone/>
              <a:defRPr sz="1400"/>
            </a:lvl1pPr>
            <a:lvl2pPr marL="391146" indent="0">
              <a:buNone/>
              <a:defRPr sz="1200"/>
            </a:lvl2pPr>
            <a:lvl3pPr marL="782292" indent="0">
              <a:buNone/>
              <a:defRPr sz="1000"/>
            </a:lvl3pPr>
            <a:lvl4pPr marL="1173438" indent="0">
              <a:buNone/>
              <a:defRPr sz="900"/>
            </a:lvl4pPr>
            <a:lvl5pPr marL="1564584" indent="0">
              <a:buNone/>
              <a:defRPr sz="900"/>
            </a:lvl5pPr>
            <a:lvl6pPr marL="1955730" indent="0">
              <a:buNone/>
              <a:defRPr sz="900"/>
            </a:lvl6pPr>
            <a:lvl7pPr marL="2346876" indent="0">
              <a:buNone/>
              <a:defRPr sz="900"/>
            </a:lvl7pPr>
            <a:lvl8pPr marL="2738022" indent="0">
              <a:buNone/>
              <a:defRPr sz="900"/>
            </a:lvl8pPr>
            <a:lvl9pPr marL="3129168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176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550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652465" y="402567"/>
            <a:ext cx="2305764" cy="64078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35172" y="402567"/>
            <a:ext cx="6783626" cy="640782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312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D:\_DEN\_ПРОЕКТЫ\_МФПА\Университет СИНЕРГИЯ\презентации\Рисунок1.jpg">
            <a:extLst>
              <a:ext uri="{FF2B5EF4-FFF2-40B4-BE49-F238E27FC236}">
                <a16:creationId xmlns:a16="http://schemas.microsoft.com/office/drawing/2014/main" id="{04EA8244-8613-47EF-ADFF-CECBFAAFD32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725898" cy="756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2D85A3D9-8E6C-42BC-A646-80F2D6AECC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77" y="1001906"/>
            <a:ext cx="2610490" cy="461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92507453-DF3E-4843-9C37-520D26E5A1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6766" y="2196455"/>
            <a:ext cx="9599868" cy="3807156"/>
          </a:xfrm>
        </p:spPr>
        <p:txBody>
          <a:bodyPr anchor="ctr">
            <a:normAutofit/>
          </a:bodyPr>
          <a:lstStyle>
            <a:lvl1pPr marL="0" algn="l" defTabSz="104305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5000" b="1" kern="1200" dirty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041802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3C1DD5A-7DBA-4220-B8D8-20048D0ABCE3}"/>
              </a:ext>
            </a:extLst>
          </p:cNvPr>
          <p:cNvSpPr/>
          <p:nvPr userDrawn="1"/>
        </p:nvSpPr>
        <p:spPr>
          <a:xfrm>
            <a:off x="0" y="1795828"/>
            <a:ext cx="10693400" cy="47931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FCBA8602-5369-476D-B67C-4D459E2AD0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673" y="561291"/>
            <a:ext cx="9687193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3CB2135-A489-4E6B-8FED-92D74838E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963" y="2919243"/>
            <a:ext cx="9824904" cy="3488816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EA6920BC-95BA-4EE0-B6B9-ABDFC2E139F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94963" y="2124447"/>
            <a:ext cx="9824904" cy="421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3632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FCBA8602-5369-476D-B67C-4D459E2AD0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673" y="561291"/>
            <a:ext cx="9687193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3CB2135-A489-4E6B-8FED-92D74838E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963" y="2700511"/>
            <a:ext cx="9824904" cy="3707548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EA6920BC-95BA-4EE0-B6B9-ABDFC2E139F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94963" y="2124447"/>
            <a:ext cx="9824904" cy="421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0111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38" name="Заголовок 1">
            <a:extLst>
              <a:ext uri="{FF2B5EF4-FFF2-40B4-BE49-F238E27FC236}">
                <a16:creationId xmlns:a16="http://schemas.microsoft.com/office/drawing/2014/main" id="{92BB8558-F0D2-4EE4-AD81-BEA8F8628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673" y="561291"/>
            <a:ext cx="9687193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5C6B6E1A-7427-4160-A1D6-036AF3FE4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962" y="2141571"/>
            <a:ext cx="9824905" cy="4424697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2835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5" name="Объект 2">
            <a:extLst>
              <a:ext uri="{FF2B5EF4-FFF2-40B4-BE49-F238E27FC236}">
                <a16:creationId xmlns:a16="http://schemas.microsoft.com/office/drawing/2014/main" id="{73CB2135-A489-4E6B-8FED-92D74838E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212" y="3559861"/>
            <a:ext cx="3154337" cy="3006407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EA6920BC-95BA-4EE0-B6B9-ABDFC2E139F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24212" y="2141571"/>
            <a:ext cx="3154337" cy="1276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4" name="Объект 2">
            <a:extLst>
              <a:ext uri="{FF2B5EF4-FFF2-40B4-BE49-F238E27FC236}">
                <a16:creationId xmlns:a16="http://schemas.microsoft.com/office/drawing/2014/main" id="{A4523AE8-D259-411C-A6A2-3CD2D16943E6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3741209" y="3559861"/>
            <a:ext cx="3154337" cy="3006407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5" name="Текст 2">
            <a:extLst>
              <a:ext uri="{FF2B5EF4-FFF2-40B4-BE49-F238E27FC236}">
                <a16:creationId xmlns:a16="http://schemas.microsoft.com/office/drawing/2014/main" id="{2C6B67E9-E51A-4189-9E6F-B8FBB553E1FC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3741209" y="2141571"/>
            <a:ext cx="3154337" cy="1276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6" name="Объект 2">
            <a:extLst>
              <a:ext uri="{FF2B5EF4-FFF2-40B4-BE49-F238E27FC236}">
                <a16:creationId xmlns:a16="http://schemas.microsoft.com/office/drawing/2014/main" id="{D9E4D091-F7FD-4BCB-B863-BE189268567B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7158207" y="3559861"/>
            <a:ext cx="3154337" cy="3006407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7" name="Текст 2">
            <a:extLst>
              <a:ext uri="{FF2B5EF4-FFF2-40B4-BE49-F238E27FC236}">
                <a16:creationId xmlns:a16="http://schemas.microsoft.com/office/drawing/2014/main" id="{27AE658B-019B-4257-BC1E-5402C16CD9CF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7158207" y="2141571"/>
            <a:ext cx="3154337" cy="1276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8" name="Заголовок 1">
            <a:extLst>
              <a:ext uri="{FF2B5EF4-FFF2-40B4-BE49-F238E27FC236}">
                <a16:creationId xmlns:a16="http://schemas.microsoft.com/office/drawing/2014/main" id="{92BB8558-F0D2-4EE4-AD81-BEA8F8628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674" y="561291"/>
            <a:ext cx="9779870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34525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EB9B11F2-6547-4B66-9341-F3EB5FC81BDB}"/>
              </a:ext>
            </a:extLst>
          </p:cNvPr>
          <p:cNvSpPr/>
          <p:nvPr userDrawn="1"/>
        </p:nvSpPr>
        <p:spPr>
          <a:xfrm>
            <a:off x="7759261" y="2470407"/>
            <a:ext cx="2359400" cy="40903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8" name="object 3">
            <a:extLst>
              <a:ext uri="{FF2B5EF4-FFF2-40B4-BE49-F238E27FC236}">
                <a16:creationId xmlns:a16="http://schemas.microsoft.com/office/drawing/2014/main" id="{4C967A7A-8161-4185-84CA-97E80FC9B322}"/>
              </a:ext>
            </a:extLst>
          </p:cNvPr>
          <p:cNvSpPr/>
          <p:nvPr userDrawn="1"/>
        </p:nvSpPr>
        <p:spPr>
          <a:xfrm>
            <a:off x="7222" y="252239"/>
            <a:ext cx="125720" cy="1815708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BDCE2DE8-E62B-4A34-8FC0-6B605B6B6D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2355" y="1133896"/>
            <a:ext cx="9499375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  <p:sp>
        <p:nvSpPr>
          <p:cNvPr id="31" name="Текст 2">
            <a:extLst>
              <a:ext uri="{FF2B5EF4-FFF2-40B4-BE49-F238E27FC236}">
                <a16:creationId xmlns:a16="http://schemas.microsoft.com/office/drawing/2014/main" id="{2B0BFA9E-BDB0-415B-8B27-5B6AB1518DB8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562355" y="489910"/>
            <a:ext cx="9499375" cy="276999"/>
          </a:xfrm>
        </p:spPr>
        <p:txBody>
          <a:bodyPr vert="horz" wrap="square" lIns="0" tIns="0" rIns="0" bIns="0" rtlCol="0" anchor="ctr">
            <a:spAutoFit/>
          </a:bodyPr>
          <a:lstStyle>
            <a:lvl1pPr>
              <a:defRPr lang="ru-RU" sz="2000" b="1" dirty="0">
                <a:solidFill>
                  <a:srgbClr val="E60000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marL="0" lvl="0" defTabSz="914400">
              <a:spcBef>
                <a:spcPct val="0"/>
              </a:spcBef>
              <a:buNone/>
            </a:pPr>
            <a:r>
              <a:rPr lang="ru-RU" dirty="0"/>
              <a:t>ОБРАЗЕЦ ТЕКСТА</a:t>
            </a:r>
          </a:p>
        </p:txBody>
      </p:sp>
      <p:sp>
        <p:nvSpPr>
          <p:cNvPr id="42" name="Объект 2">
            <a:extLst>
              <a:ext uri="{FF2B5EF4-FFF2-40B4-BE49-F238E27FC236}">
                <a16:creationId xmlns:a16="http://schemas.microsoft.com/office/drawing/2014/main" id="{DDA1D208-AC82-41CD-AC19-AA520B2C2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691" y="5058739"/>
            <a:ext cx="2304000" cy="150206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3" name="Объект 2">
            <a:extLst>
              <a:ext uri="{FF2B5EF4-FFF2-40B4-BE49-F238E27FC236}">
                <a16:creationId xmlns:a16="http://schemas.microsoft.com/office/drawing/2014/main" id="{2CB3BD24-831A-4664-875C-E9C7FB7F8C36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017334" y="5058739"/>
            <a:ext cx="2304000" cy="150206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4" name="Объект 2">
            <a:extLst>
              <a:ext uri="{FF2B5EF4-FFF2-40B4-BE49-F238E27FC236}">
                <a16:creationId xmlns:a16="http://schemas.microsoft.com/office/drawing/2014/main" id="{F8D3A8DA-DE38-47DD-9DD4-6DEB7240F645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5388977" y="5058739"/>
            <a:ext cx="2304000" cy="150206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EE8C385B-C208-4106-8613-8BC5223A3F5C}"/>
              </a:ext>
            </a:extLst>
          </p:cNvPr>
          <p:cNvSpPr/>
          <p:nvPr userDrawn="1"/>
        </p:nvSpPr>
        <p:spPr>
          <a:xfrm>
            <a:off x="648087" y="4846672"/>
            <a:ext cx="7043531" cy="5166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52" name="Текст 2">
            <a:extLst>
              <a:ext uri="{FF2B5EF4-FFF2-40B4-BE49-F238E27FC236}">
                <a16:creationId xmlns:a16="http://schemas.microsoft.com/office/drawing/2014/main" id="{7CEAFFC1-C332-47C7-9CFE-8FE0B3FD0457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7757731" y="2484487"/>
            <a:ext cx="2304000" cy="292598"/>
          </a:xfrm>
        </p:spPr>
        <p:txBody>
          <a:bodyPr anchor="b">
            <a:normAutofit/>
          </a:bodyPr>
          <a:lstStyle>
            <a:lvl1pPr marL="0" indent="0" algn="l">
              <a:buNone/>
              <a:defRPr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4" name="Объект 2">
            <a:extLst>
              <a:ext uri="{FF2B5EF4-FFF2-40B4-BE49-F238E27FC236}">
                <a16:creationId xmlns:a16="http://schemas.microsoft.com/office/drawing/2014/main" id="{BDB58731-0025-45AA-B7E6-AE93EE2F2764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7759260" y="2945191"/>
            <a:ext cx="2311011" cy="346286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8" name="Объект 2">
            <a:extLst>
              <a:ext uri="{FF2B5EF4-FFF2-40B4-BE49-F238E27FC236}">
                <a16:creationId xmlns:a16="http://schemas.microsoft.com/office/drawing/2014/main" id="{E9331FB5-268A-4AC3-A50C-029CFF37D9C2}"/>
              </a:ext>
            </a:extLst>
          </p:cNvPr>
          <p:cNvSpPr>
            <a:spLocks noGrp="1"/>
          </p:cNvSpPr>
          <p:nvPr>
            <p:ph idx="25"/>
          </p:nvPr>
        </p:nvSpPr>
        <p:spPr>
          <a:xfrm>
            <a:off x="665571" y="2470407"/>
            <a:ext cx="2304000" cy="23762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9" name="Объект 2">
            <a:extLst>
              <a:ext uri="{FF2B5EF4-FFF2-40B4-BE49-F238E27FC236}">
                <a16:creationId xmlns:a16="http://schemas.microsoft.com/office/drawing/2014/main" id="{073B8669-4C3C-4E00-85DA-6D255EE3B472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3037214" y="2470407"/>
            <a:ext cx="2304000" cy="23762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0" name="Объект 2">
            <a:extLst>
              <a:ext uri="{FF2B5EF4-FFF2-40B4-BE49-F238E27FC236}">
                <a16:creationId xmlns:a16="http://schemas.microsoft.com/office/drawing/2014/main" id="{6D28D3A1-3506-42DA-8E0C-5D900B154BFB}"/>
              </a:ext>
            </a:extLst>
          </p:cNvPr>
          <p:cNvSpPr>
            <a:spLocks noGrp="1"/>
          </p:cNvSpPr>
          <p:nvPr>
            <p:ph idx="27"/>
          </p:nvPr>
        </p:nvSpPr>
        <p:spPr>
          <a:xfrm>
            <a:off x="5408857" y="2470407"/>
            <a:ext cx="2304000" cy="23762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2143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6675" y="1237457"/>
            <a:ext cx="8020050" cy="2632440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6675" y="3971414"/>
            <a:ext cx="8020050" cy="1825554"/>
          </a:xfrm>
        </p:spPr>
        <p:txBody>
          <a:bodyPr/>
          <a:lstStyle>
            <a:lvl1pPr marL="0" indent="0" algn="ctr">
              <a:buNone/>
              <a:defRPr sz="2100"/>
            </a:lvl1pPr>
            <a:lvl2pPr marL="391146" indent="0" algn="ctr">
              <a:buNone/>
              <a:defRPr sz="1700"/>
            </a:lvl2pPr>
            <a:lvl3pPr marL="782292" indent="0" algn="ctr">
              <a:buNone/>
              <a:defRPr sz="1500"/>
            </a:lvl3pPr>
            <a:lvl4pPr marL="1173438" indent="0" algn="ctr">
              <a:buNone/>
              <a:defRPr sz="1400"/>
            </a:lvl4pPr>
            <a:lvl5pPr marL="1564584" indent="0" algn="ctr">
              <a:buNone/>
              <a:defRPr sz="1400"/>
            </a:lvl5pPr>
            <a:lvl6pPr marL="1955730" indent="0" algn="ctr">
              <a:buNone/>
              <a:defRPr sz="1400"/>
            </a:lvl6pPr>
            <a:lvl7pPr marL="2346876" indent="0" algn="ctr">
              <a:buNone/>
              <a:defRPr sz="1400"/>
            </a:lvl7pPr>
            <a:lvl8pPr marL="2738022" indent="0" algn="ctr">
              <a:buNone/>
              <a:defRPr sz="1400"/>
            </a:lvl8pPr>
            <a:lvl9pPr marL="3129168" indent="0" algn="ctr">
              <a:buNone/>
              <a:defRPr sz="14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812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5265" y="280935"/>
            <a:ext cx="1512396" cy="277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745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171" y="402569"/>
            <a:ext cx="9223058" cy="1461495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5171" y="2012836"/>
            <a:ext cx="9223058" cy="4797552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35171" y="7008172"/>
            <a:ext cx="2406015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B0CA2-EE7C-4F21-BC99-1B7BC45BB5BA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42189" y="7008172"/>
            <a:ext cx="360902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52214" y="7008172"/>
            <a:ext cx="2406015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932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5" r:id="rId2"/>
    <p:sldLayoutId id="2147483719" r:id="rId3"/>
    <p:sldLayoutId id="2147483739" r:id="rId4"/>
    <p:sldLayoutId id="2147483736" r:id="rId5"/>
    <p:sldLayoutId id="2147483738" r:id="rId6"/>
    <p:sldLayoutId id="2147483737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20" r:id="rId14"/>
    <p:sldLayoutId id="2147483721" r:id="rId15"/>
    <p:sldLayoutId id="2147483722" r:id="rId16"/>
    <p:sldLayoutId id="2147483723" r:id="rId17"/>
  </p:sldLayoutIdLst>
  <p:txStyles>
    <p:titleStyle>
      <a:lvl1pPr algn="l" defTabSz="782292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573" indent="-195573" algn="l" defTabSz="782292" rtl="0" eaLnBrk="1" latinLnBrk="0" hangingPunct="1">
        <a:lnSpc>
          <a:spcPct val="90000"/>
        </a:lnSpc>
        <a:spcBef>
          <a:spcPts val="856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6719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77865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011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60157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51303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42449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933595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324741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1146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2292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38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84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5730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76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38022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29168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AEBF47-2662-48D1-B238-FBEE452D2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140" y="3420591"/>
            <a:ext cx="9679452" cy="2920355"/>
          </a:xfrm>
        </p:spPr>
        <p:txBody>
          <a:bodyPr>
            <a:normAutofit fontScale="90000"/>
          </a:bodyPr>
          <a:lstStyle/>
          <a:p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/>
              <a:t/>
            </a:r>
            <a:br>
              <a:rPr lang="ru-RU" sz="2100" dirty="0"/>
            </a:b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/>
              <a:t/>
            </a:r>
            <a:br>
              <a:rPr lang="ru-RU" sz="2100" dirty="0"/>
            </a:b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/>
              <a:t/>
            </a:r>
            <a:br>
              <a:rPr lang="ru-RU" sz="2100" dirty="0"/>
            </a:b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/>
              <a:t/>
            </a:r>
            <a:br>
              <a:rPr lang="ru-RU" sz="2100" dirty="0"/>
            </a:b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/>
              <a:t/>
            </a:r>
            <a:br>
              <a:rPr lang="ru-RU" sz="2100" dirty="0"/>
            </a:b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/>
              <a:t/>
            </a:r>
            <a:br>
              <a:rPr lang="ru-RU" sz="2100" dirty="0"/>
            </a:b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/>
              <a:t/>
            </a:r>
            <a:br>
              <a:rPr lang="ru-RU" sz="2100" dirty="0"/>
            </a:b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 smtClean="0"/>
              <a:t>ОТЧЕТ </a:t>
            </a:r>
            <a:br>
              <a:rPr lang="ru-RU" sz="2100" dirty="0" smtClean="0"/>
            </a:br>
            <a:r>
              <a:rPr lang="ru-RU" sz="2100" dirty="0" smtClean="0"/>
              <a:t>о прохождении учебной практики</a:t>
            </a:r>
            <a:br>
              <a:rPr lang="ru-RU" sz="2100" dirty="0" smtClean="0"/>
            </a:b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 smtClean="0"/>
              <a:t>по профессиональному модулю ПМ.02 </a:t>
            </a:r>
            <a:r>
              <a:rPr lang="ru-RU" sz="2100" dirty="0"/>
              <a:t>Организация и проведение экономической и маркетинговой </a:t>
            </a:r>
            <a:r>
              <a:rPr lang="ru-RU" sz="2100" dirty="0" smtClean="0"/>
              <a:t>деятельности</a:t>
            </a:r>
            <a:br>
              <a:rPr lang="ru-RU" sz="2100" dirty="0" smtClean="0"/>
            </a:b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 smtClean="0"/>
              <a:t>в период с «___»_________20__г. по </a:t>
            </a:r>
            <a:r>
              <a:rPr lang="ru-RU" sz="2100" dirty="0"/>
              <a:t>«___»_________20__г</a:t>
            </a:r>
            <a:r>
              <a:rPr lang="ru-RU" sz="2100" dirty="0" smtClean="0"/>
              <a:t>.</a:t>
            </a:r>
            <a:br>
              <a:rPr lang="ru-RU" sz="21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100" dirty="0" smtClean="0"/>
              <a:t>Специальность 38.02.04. Коммерция (по отраслям)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100" dirty="0" smtClean="0"/>
              <a:t/>
            </a:r>
            <a:br>
              <a:rPr lang="ru-RU" sz="2100" dirty="0" smtClean="0"/>
            </a:br>
            <a:endParaRPr lang="ru-RU" sz="2700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8EC7E33D-1387-4B56-A695-F4C72A50F4EE}"/>
              </a:ext>
            </a:extLst>
          </p:cNvPr>
          <p:cNvSpPr txBox="1">
            <a:spLocks/>
          </p:cNvSpPr>
          <p:nvPr/>
        </p:nvSpPr>
        <p:spPr bwMode="auto">
          <a:xfrm>
            <a:off x="426967" y="6084887"/>
            <a:ext cx="8712968" cy="1264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ФИО обучающегося</a:t>
            </a:r>
            <a:r>
              <a:rPr kumimoji="0" lang="ru-RU" alt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 </a:t>
            </a:r>
            <a:r>
              <a:rPr lang="ru-RU" altLang="ru-RU" sz="2400" dirty="0" smtClean="0">
                <a:solidFill>
                  <a:srgbClr val="FF0000"/>
                </a:solidFill>
                <a:latin typeface="Calibri"/>
              </a:rPr>
              <a:t>____________________________________</a:t>
            </a:r>
            <a:endParaRPr lang="ru-RU" altLang="ru-RU" sz="240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altLang="ru-RU" sz="2400" dirty="0">
                <a:solidFill>
                  <a:srgbClr val="FF0000"/>
                </a:solidFill>
                <a:latin typeface="Calibri"/>
              </a:rPr>
              <a:t>Группа: </a:t>
            </a:r>
            <a:r>
              <a:rPr lang="ru-RU" altLang="ru-RU" sz="2400" dirty="0" smtClean="0">
                <a:solidFill>
                  <a:srgbClr val="FF0000"/>
                </a:solidFill>
                <a:latin typeface="Calibri"/>
              </a:rPr>
              <a:t>_______________________________________________</a:t>
            </a:r>
            <a:endParaRPr lang="ru-RU" altLang="ru-RU" sz="2400" dirty="0">
              <a:solidFill>
                <a:srgbClr val="FF0000"/>
              </a:solidFill>
              <a:latin typeface="Calibri"/>
            </a:endParaRPr>
          </a:p>
          <a:p>
            <a:pPr algn="l" defTabSz="914400" eaLnBrk="1" hangingPunct="1">
              <a:lnSpc>
                <a:spcPct val="80000"/>
              </a:lnSpc>
              <a:spcBef>
                <a:spcPct val="0"/>
              </a:spcBef>
              <a:defRPr/>
            </a:pPr>
            <a:r>
              <a:rPr kumimoji="0" lang="ru-RU" alt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ФИО Руководителя:</a:t>
            </a:r>
            <a:r>
              <a:rPr kumimoji="0" lang="ru-RU" altLang="ru-RU" sz="2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lang="ru-RU" altLang="ru-RU" sz="2400" dirty="0">
                <a:solidFill>
                  <a:srgbClr val="FF0000"/>
                </a:solidFill>
                <a:latin typeface="Calibri"/>
              </a:rPr>
              <a:t>____________________________________</a:t>
            </a:r>
          </a:p>
          <a:p>
            <a:pPr lvl="0" algn="l" defTabSz="914400" eaLnBrk="1" hangingPunct="1">
              <a:lnSpc>
                <a:spcPct val="80000"/>
              </a:lnSpc>
              <a:spcBef>
                <a:spcPct val="0"/>
              </a:spcBef>
              <a:defRPr/>
            </a:pPr>
            <a:endParaRPr lang="ru-RU" altLang="ru-RU" sz="2200" u="sng" dirty="0">
              <a:solidFill>
                <a:srgbClr val="FF0000"/>
              </a:solidFill>
              <a:latin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22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ru-RU" sz="1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ru-RU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A02C01-F3A7-4DE2-9DF2-AD08FA482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90" y="1941522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prstClr val="white"/>
                </a:solidFill>
                <a:latin typeface="Arial" charset="0"/>
              </a:rPr>
              <a:t>НЕГОСУДАРСТВЕННОЕ ОБРАЗОВАТЕЛЬНОЕ ЧАСТНОЕ УЧРЕЖДЕНИЕ ВЫСШЕГО ОБРАЗОВАНИЯ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prstClr val="white"/>
                </a:solidFill>
                <a:latin typeface="Arial" charset="0"/>
              </a:rPr>
              <a:t>«МОСКОВСКИЙ ФИНАНСОВО-ПРОМЫШЛЕННЫЙ УНИВЕРСИТЕТ «СИНЕРГИЯ»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prstClr val="white"/>
                </a:solidFill>
                <a:latin typeface="Arial" charset="0"/>
              </a:rPr>
              <a:t>Колледж «Синергия»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 smtClean="0">
                <a:solidFill>
                  <a:prstClr val="white"/>
                </a:solidFill>
                <a:latin typeface="Arial" charset="0"/>
              </a:rPr>
              <a:t>Кафедра Маркетинга</a:t>
            </a:r>
            <a:endParaRPr lang="ru-RU" altLang="ru-RU" sz="1600" b="1" dirty="0">
              <a:solidFill>
                <a:prstClr val="whit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806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15" y="396255"/>
            <a:ext cx="9687193" cy="332399"/>
          </a:xfrm>
        </p:spPr>
        <p:txBody>
          <a:bodyPr/>
          <a:lstStyle/>
          <a:p>
            <a:r>
              <a:rPr lang="ru-RU" sz="2400" dirty="0" smtClean="0"/>
              <a:t>Анализ конкурентов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3404" y="2095205"/>
            <a:ext cx="9824904" cy="34888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Изучить </a:t>
            </a:r>
            <a:r>
              <a:rPr lang="ru-RU" dirty="0"/>
              <a:t>экономику района деятельности торгового предприятия; рынки, на которых действует торговая организация, диапазон цен на рынке, соотношение спроса и </a:t>
            </a:r>
            <a:r>
              <a:rPr lang="ru-RU" dirty="0" smtClean="0"/>
              <a:t>предложения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14" b="13602"/>
          <a:stretch/>
        </p:blipFill>
        <p:spPr bwMode="auto">
          <a:xfrm>
            <a:off x="1296749" y="3348583"/>
            <a:ext cx="8136904" cy="31064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026220" y="5940871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 algn="ctr">
              <a:spcAft>
                <a:spcPts val="0"/>
              </a:spcAft>
            </a:pPr>
            <a:endParaRPr lang="ru-RU" sz="24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ctr">
              <a:spcAft>
                <a:spcPts val="0"/>
              </a:spcAft>
            </a:pP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ctr">
              <a:spcAft>
                <a:spcPts val="0"/>
              </a:spcAft>
            </a:pPr>
            <a:r>
              <a:rPr lang="ru-RU" sz="18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Рисунок 3. Конкуренты ООО «Лакомка»</a:t>
            </a:r>
            <a:endParaRPr lang="ru-RU" sz="18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835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15" y="396255"/>
            <a:ext cx="9687193" cy="332399"/>
          </a:xfrm>
        </p:spPr>
        <p:txBody>
          <a:bodyPr/>
          <a:lstStyle/>
          <a:p>
            <a:r>
              <a:rPr lang="ru-RU" sz="2400" dirty="0" smtClean="0"/>
              <a:t>Анализ деятельности отдела маркетинга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2749" y="2268463"/>
            <a:ext cx="9824904" cy="34888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Представить организационную структуру отдела маркетинга и продаж, функциональные обязанности работающих </a:t>
            </a:r>
            <a:r>
              <a:rPr lang="ru-RU" dirty="0" smtClean="0"/>
              <a:t>сотрудников:</a:t>
            </a:r>
          </a:p>
          <a:p>
            <a:pPr algn="just"/>
            <a:r>
              <a:rPr lang="ru-RU" dirty="0" smtClean="0"/>
              <a:t>Менеджер по рекламе и </a:t>
            </a:r>
            <a:r>
              <a:rPr lang="en-US" dirty="0" smtClean="0"/>
              <a:t>PR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Аналитик;</a:t>
            </a:r>
          </a:p>
          <a:p>
            <a:pPr algn="just"/>
            <a:r>
              <a:rPr lang="ru-RU" dirty="0" smtClean="0"/>
              <a:t>Маркетолог;</a:t>
            </a:r>
          </a:p>
          <a:p>
            <a:pPr algn="just"/>
            <a:r>
              <a:rPr lang="en-US" dirty="0" smtClean="0"/>
              <a:t>Project</a:t>
            </a:r>
            <a:r>
              <a:rPr lang="ru-RU" dirty="0" smtClean="0"/>
              <a:t>-менеджер;</a:t>
            </a:r>
          </a:p>
          <a:p>
            <a:pPr algn="just"/>
            <a:r>
              <a:rPr lang="en-US" dirty="0" smtClean="0"/>
              <a:t>Event-</a:t>
            </a:r>
            <a:r>
              <a:rPr lang="ru-RU" dirty="0" smtClean="0"/>
              <a:t>менеджер и т.д.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192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15" y="396255"/>
            <a:ext cx="9687193" cy="332399"/>
          </a:xfrm>
        </p:spPr>
        <p:txBody>
          <a:bodyPr/>
          <a:lstStyle/>
          <a:p>
            <a:r>
              <a:rPr lang="ru-RU" sz="2400" dirty="0" smtClean="0"/>
              <a:t>Анализ деятельности отдела маркетинга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2749" y="2268463"/>
            <a:ext cx="9824904" cy="3488816"/>
          </a:xfrm>
        </p:spPr>
        <p:txBody>
          <a:bodyPr>
            <a:normAutofit/>
          </a:bodyPr>
          <a:lstStyle/>
          <a:p>
            <a:r>
              <a:rPr lang="ru-RU" dirty="0"/>
              <a:t>Рассмотреть взаимосвязь отдела с другими подразделениями торговой </a:t>
            </a:r>
            <a:r>
              <a:rPr lang="ru-RU" dirty="0" smtClean="0"/>
              <a:t>организации</a:t>
            </a:r>
            <a:endParaRPr lang="ru-RU" dirty="0"/>
          </a:p>
          <a:p>
            <a:pPr algn="just"/>
            <a:r>
              <a:rPr lang="ru-RU" dirty="0"/>
              <a:t>Изучить последовательность маркетинговых мероприятий, применяемых в торговой </a:t>
            </a:r>
            <a:r>
              <a:rPr lang="ru-RU" dirty="0" smtClean="0"/>
              <a:t>организации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6818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15" y="396255"/>
            <a:ext cx="9687193" cy="332399"/>
          </a:xfrm>
        </p:spPr>
        <p:txBody>
          <a:bodyPr/>
          <a:lstStyle/>
          <a:p>
            <a:r>
              <a:rPr lang="ru-RU" sz="2400" dirty="0" smtClean="0"/>
              <a:t>Анализ маркетинговой деятельности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2749" y="2268463"/>
            <a:ext cx="9824904" cy="3488816"/>
          </a:xfrm>
        </p:spPr>
        <p:txBody>
          <a:bodyPr>
            <a:normAutofit/>
          </a:bodyPr>
          <a:lstStyle/>
          <a:p>
            <a:r>
              <a:rPr lang="ru-RU" dirty="0"/>
              <a:t>Рассмотреть </a:t>
            </a:r>
            <a:r>
              <a:rPr lang="ru-RU" dirty="0" smtClean="0"/>
              <a:t>маркетинговые стратегии торгового предприятия, оценить их эффективность</a:t>
            </a:r>
            <a:endParaRPr lang="ru-RU" dirty="0"/>
          </a:p>
          <a:p>
            <a:pPr algn="just"/>
            <a:r>
              <a:rPr lang="ru-RU" dirty="0" smtClean="0"/>
              <a:t>Изучить используемые предприятием каналы коммуникации</a:t>
            </a:r>
          </a:p>
          <a:p>
            <a:pPr algn="just"/>
            <a:r>
              <a:rPr lang="ru-RU" dirty="0" smtClean="0"/>
              <a:t>Провести анализ структуры покупателей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789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132" y="468263"/>
            <a:ext cx="9687193" cy="332399"/>
          </a:xfrm>
        </p:spPr>
        <p:txBody>
          <a:bodyPr/>
          <a:lstStyle/>
          <a:p>
            <a:r>
              <a:rPr lang="ru-RU" sz="2400" dirty="0"/>
              <a:t>Анализ структуры покупателей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9850653"/>
              </p:ext>
            </p:extLst>
          </p:nvPr>
        </p:nvGraphicFramePr>
        <p:xfrm>
          <a:off x="1026220" y="1908424"/>
          <a:ext cx="835292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26220" y="5940871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 algn="ctr">
              <a:spcAft>
                <a:spcPts val="0"/>
              </a:spcAft>
            </a:pPr>
            <a:endParaRPr lang="ru-RU" sz="24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ctr">
              <a:spcAft>
                <a:spcPts val="0"/>
              </a:spcAft>
            </a:pP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ctr">
              <a:spcAft>
                <a:spcPts val="0"/>
              </a:spcAft>
            </a:pPr>
            <a:r>
              <a:rPr lang="ru-RU" sz="18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Рисунок 4. </a:t>
            </a:r>
            <a:r>
              <a:rPr lang="ru-RU" sz="1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Структура покупателей спортивных товаров по уровню дохода на одного члена семьи</a:t>
            </a:r>
          </a:p>
        </p:txBody>
      </p:sp>
    </p:spTree>
    <p:extLst>
      <p:ext uri="{BB962C8B-B14F-4D97-AF65-F5344CB8AC3E}">
        <p14:creationId xmlns:p14="http://schemas.microsoft.com/office/powerpoint/2010/main" val="3376532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132" y="468263"/>
            <a:ext cx="9687193" cy="332399"/>
          </a:xfrm>
        </p:spPr>
        <p:txBody>
          <a:bodyPr/>
          <a:lstStyle/>
          <a:p>
            <a:r>
              <a:rPr lang="ru-RU" sz="2400" dirty="0"/>
              <a:t>Анализ </a:t>
            </a:r>
            <a:r>
              <a:rPr lang="ru-RU" sz="2400" dirty="0" smtClean="0"/>
              <a:t>маркетинговой деятельности</a:t>
            </a:r>
            <a:endParaRPr lang="ru-RU" sz="2400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64276" y="2052439"/>
            <a:ext cx="9824904" cy="3024336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271463" indent="-271463" algn="l" defTabSz="782292" rtl="0" eaLnBrk="1" latinLnBrk="0" hangingPunct="1">
              <a:lnSpc>
                <a:spcPct val="90000"/>
              </a:lnSpc>
              <a:spcBef>
                <a:spcPts val="856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6719" indent="-195573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7865" indent="-195573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9011" indent="-195573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60157" indent="-195573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51303" indent="-195573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42449" indent="-195573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3595" indent="-195573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24741" indent="-195573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Проанализировать потребителей, особенности их поведения</a:t>
            </a:r>
          </a:p>
          <a:p>
            <a:r>
              <a:rPr lang="ru-RU" dirty="0"/>
              <a:t>Охарактеризовать методы изучения покупательского </a:t>
            </a:r>
            <a:r>
              <a:rPr lang="ru-RU" dirty="0" smtClean="0"/>
              <a:t>спроса </a:t>
            </a:r>
          </a:p>
          <a:p>
            <a:r>
              <a:rPr lang="ru-RU" dirty="0" smtClean="0"/>
              <a:t>Изучить </a:t>
            </a:r>
            <a:r>
              <a:rPr lang="ru-RU" dirty="0"/>
              <a:t>опыт </a:t>
            </a:r>
            <a:r>
              <a:rPr lang="ru-RU" dirty="0" smtClean="0"/>
              <a:t>исследуемого торгового предприятия</a:t>
            </a:r>
          </a:p>
          <a:p>
            <a:r>
              <a:rPr lang="ru-RU" dirty="0"/>
              <a:t>Выявить достоинства и недостатки в организации маркетинговой деятельности исследуемого торгового предприятия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3587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963" y="490446"/>
            <a:ext cx="9687193" cy="1842043"/>
          </a:xfrm>
        </p:spPr>
        <p:txBody>
          <a:bodyPr/>
          <a:lstStyle/>
          <a:p>
            <a:r>
              <a:rPr lang="ru-RU" sz="2400" dirty="0"/>
              <a:t>Проведение рекламных акций, кампаний, других маркетинговых коммуникаций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963" y="1908423"/>
            <a:ext cx="9824904" cy="4608512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Описать бизнес-процесс планирования и проведения рекламных акций на предприятии, дать краткую характеристику и ожидаемую выгоду для </a:t>
            </a:r>
            <a:r>
              <a:rPr lang="ru-RU" dirty="0" smtClean="0"/>
              <a:t>предприятия</a:t>
            </a:r>
            <a:endParaRPr lang="ru-RU" dirty="0"/>
          </a:p>
          <a:p>
            <a:pPr algn="just"/>
            <a:r>
              <a:rPr lang="ru-RU" dirty="0"/>
              <a:t>Принять участие в рекламировании товаров (услуг) предприятия и описать этот опыт в </a:t>
            </a:r>
            <a:r>
              <a:rPr lang="ru-RU" dirty="0" smtClean="0"/>
              <a:t>отчете</a:t>
            </a:r>
            <a:endParaRPr lang="ru-RU" dirty="0"/>
          </a:p>
          <a:p>
            <a:pPr algn="just"/>
            <a:r>
              <a:rPr lang="ru-RU" dirty="0"/>
              <a:t>Представить опыт личного участия или работников отдела в проведении выставок-продаж, дегустации или демонстрации </a:t>
            </a:r>
            <a:r>
              <a:rPr lang="ru-RU" dirty="0" smtClean="0"/>
              <a:t>товаров</a:t>
            </a:r>
            <a:endParaRPr lang="ru-RU" dirty="0"/>
          </a:p>
          <a:p>
            <a:pPr marL="0" indent="0" algn="just">
              <a:buNone/>
            </a:pPr>
            <a:r>
              <a:rPr lang="ru-RU" i="1" dirty="0" smtClean="0"/>
              <a:t>Представить </a:t>
            </a:r>
            <a:r>
              <a:rPr lang="ru-RU" i="1" dirty="0"/>
              <a:t>фотоотчет </a:t>
            </a:r>
            <a:r>
              <a:rPr lang="ru-RU" i="1" dirty="0" smtClean="0"/>
              <a:t>личного опыта рекламирования товаров (услуг) предприятия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572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963" y="656645"/>
            <a:ext cx="9687193" cy="1509644"/>
          </a:xfrm>
        </p:spPr>
        <p:txBody>
          <a:bodyPr/>
          <a:lstStyle/>
          <a:p>
            <a:r>
              <a:rPr lang="ru-RU" sz="2400" dirty="0" smtClean="0"/>
              <a:t>Анкетирование потребителей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963" y="1908423"/>
            <a:ext cx="9824904" cy="46085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Для </a:t>
            </a:r>
            <a:r>
              <a:rPr lang="ru-RU" dirty="0"/>
              <a:t>предприятия, в котором проходите практику, представить обоснование целесообразности выбора и применения маркетинговых </a:t>
            </a:r>
            <a:r>
              <a:rPr lang="ru-RU" dirty="0" smtClean="0"/>
              <a:t>коммуникаций</a:t>
            </a:r>
          </a:p>
          <a:p>
            <a:pPr marL="0" indent="0" algn="just">
              <a:buNone/>
            </a:pPr>
            <a:r>
              <a:rPr lang="ru-RU" i="1" dirty="0"/>
              <a:t>Представить </a:t>
            </a:r>
            <a:r>
              <a:rPr lang="ru-RU" i="1" dirty="0" smtClean="0"/>
              <a:t>макет </a:t>
            </a:r>
            <a:r>
              <a:rPr lang="ru-RU" i="1" dirty="0"/>
              <a:t>опросного листа (анкеты) для выявления предпочтений разных товаров (услуг)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613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963" y="490446"/>
            <a:ext cx="9687193" cy="1842043"/>
          </a:xfrm>
        </p:spPr>
        <p:txBody>
          <a:bodyPr/>
          <a:lstStyle/>
          <a:p>
            <a:r>
              <a:rPr lang="ru-RU" sz="2400" dirty="0" smtClean="0"/>
              <a:t>Процедура оформления </a:t>
            </a:r>
            <a:r>
              <a:rPr lang="ru-RU" sz="2400" dirty="0"/>
              <a:t>финансовых </a:t>
            </a:r>
            <a:r>
              <a:rPr lang="ru-RU" sz="2400" dirty="0" smtClean="0"/>
              <a:t>документов </a:t>
            </a:r>
            <a:r>
              <a:rPr lang="ru-RU" sz="2400" dirty="0"/>
              <a:t>и отчетов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963" y="1908423"/>
            <a:ext cx="9824904" cy="4608512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Изучить организацию и порядок составления финансовых документов. Описать порядок составления перечня финансовых </a:t>
            </a:r>
            <a:r>
              <a:rPr lang="ru-RU" dirty="0" smtClean="0"/>
              <a:t>документов</a:t>
            </a:r>
            <a:endParaRPr lang="ru-RU" dirty="0"/>
          </a:p>
          <a:p>
            <a:pPr algn="just"/>
            <a:r>
              <a:rPr lang="ru-RU" dirty="0"/>
              <a:t>Составить приходные и расходные документы к товарному </a:t>
            </a:r>
            <a:r>
              <a:rPr lang="ru-RU" dirty="0" smtClean="0"/>
              <a:t>отчету</a:t>
            </a:r>
            <a:endParaRPr lang="ru-RU" dirty="0"/>
          </a:p>
          <a:p>
            <a:pPr algn="just"/>
            <a:r>
              <a:rPr lang="ru-RU" dirty="0"/>
              <a:t>Оформить товарный отчет. Составить акт уценки или списания на нестандартные товары, брак, отходы, недостачу, пересортицу </a:t>
            </a:r>
            <a:r>
              <a:rPr lang="ru-RU" dirty="0" smtClean="0"/>
              <a:t>товаров</a:t>
            </a:r>
            <a:endParaRPr lang="ru-RU" dirty="0"/>
          </a:p>
          <a:p>
            <a:pPr algn="just"/>
            <a:r>
              <a:rPr lang="ru-RU" dirty="0"/>
              <a:t>Составить акт передачи материальных ценностей. Оформить документы по переоценке и уценке товаров. Принять участие в инвентаризации и оформлении отчета. Представить финансовый план организации – базы прохождения </a:t>
            </a:r>
            <a:r>
              <a:rPr lang="ru-RU" dirty="0" smtClean="0"/>
              <a:t>практики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500" i="1" dirty="0"/>
              <a:t>П</a:t>
            </a:r>
            <a:r>
              <a:rPr lang="ru-RU" sz="2500" i="1" dirty="0" smtClean="0"/>
              <a:t>редставить </a:t>
            </a:r>
            <a:r>
              <a:rPr lang="ru-RU" sz="2500" i="1" dirty="0"/>
              <a:t>скан-фото </a:t>
            </a:r>
            <a:r>
              <a:rPr lang="ru-RU" sz="2500" i="1" dirty="0" smtClean="0"/>
              <a:t>образцов заполненных финансовых документов</a:t>
            </a:r>
            <a:endParaRPr lang="ru-RU" sz="2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254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963" y="490446"/>
            <a:ext cx="9687193" cy="1842043"/>
          </a:xfrm>
        </p:spPr>
        <p:txBody>
          <a:bodyPr/>
          <a:lstStyle/>
          <a:p>
            <a:r>
              <a:rPr lang="ru-RU" sz="2400" dirty="0"/>
              <a:t>Процедура проведения денежных расчетов с покупателями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963" y="1908423"/>
            <a:ext cx="9824904" cy="4608512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Перечислить виды и формы расчетов, осуществляемых предприятием в своей хозяйственной </a:t>
            </a:r>
            <a:r>
              <a:rPr lang="ru-RU" dirty="0" smtClean="0"/>
              <a:t>деятельности</a:t>
            </a:r>
            <a:endParaRPr lang="ru-RU" dirty="0"/>
          </a:p>
          <a:p>
            <a:pPr algn="just"/>
            <a:r>
              <a:rPr lang="ru-RU" dirty="0"/>
              <a:t>Провести проверку подлинности банкнот через детектор подлинности </a:t>
            </a:r>
            <a:r>
              <a:rPr lang="ru-RU" dirty="0" smtClean="0"/>
              <a:t>банкнот</a:t>
            </a:r>
            <a:endParaRPr lang="ru-RU" dirty="0"/>
          </a:p>
          <a:p>
            <a:pPr algn="just"/>
            <a:r>
              <a:rPr lang="ru-RU" dirty="0"/>
              <a:t>Определить курсовые разницы по операциям с </a:t>
            </a:r>
            <a:r>
              <a:rPr lang="ru-RU" dirty="0" smtClean="0"/>
              <a:t>валютой</a:t>
            </a:r>
            <a:endParaRPr lang="ru-RU" dirty="0"/>
          </a:p>
          <a:p>
            <a:pPr algn="just"/>
            <a:r>
              <a:rPr lang="ru-RU" dirty="0"/>
              <a:t>Используя кассовый метод, подсчитать денежную выручку за </a:t>
            </a:r>
            <a:r>
              <a:rPr lang="ru-RU" dirty="0" smtClean="0"/>
              <a:t>день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500" i="1" dirty="0"/>
              <a:t>П</a:t>
            </a:r>
            <a:r>
              <a:rPr lang="ru-RU" sz="2500" i="1" dirty="0" smtClean="0"/>
              <a:t>редставить фотоотчет проверки подлинности банкнот</a:t>
            </a:r>
            <a:endParaRPr lang="ru-RU" sz="2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354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2674" y="468263"/>
            <a:ext cx="9687193" cy="332399"/>
          </a:xfrm>
        </p:spPr>
        <p:txBody>
          <a:bodyPr/>
          <a:lstStyle/>
          <a:p>
            <a:r>
              <a:rPr lang="ru-RU" sz="2400" dirty="0" smtClean="0"/>
              <a:t>Содержание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2674" y="1908423"/>
            <a:ext cx="9683103" cy="48965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7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ru-RU" sz="17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организационная характеристика предприятия сферы (розничной/ оптовой) торговли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7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ru-RU" sz="175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Исследовательско</a:t>
            </a:r>
            <a:r>
              <a:rPr lang="ru-RU" sz="17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-аналитическая часть. Сбор информации об объекте практики и анализ содержания источников </a:t>
            </a:r>
            <a:endParaRPr lang="ru-RU" sz="17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</a:t>
            </a:r>
            <a:r>
              <a:rPr lang="ru-RU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7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</a:t>
            </a:r>
            <a:r>
              <a:rPr lang="ru-RU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рынка товаров и </a:t>
            </a:r>
            <a:r>
              <a:rPr lang="ru-RU" sz="17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торгового предприятия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потребностей (спроса) на товары и определение соответствующих типов маркетинга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2.3. </a:t>
            </a:r>
            <a:r>
              <a:rPr lang="ru-RU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реализации маркетинговых мероприятий в соответствии с конъюнктурой рынка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7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ru-RU" sz="17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Проектно-экспериментальная часть.</a:t>
            </a:r>
            <a:r>
              <a:rPr lang="en-US" sz="17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Экспериментально-практическая работа. </a:t>
            </a:r>
            <a:r>
              <a:rPr lang="ru-RU" sz="17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необходимых умений и </a:t>
            </a:r>
            <a:r>
              <a:rPr lang="ru-RU" sz="17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первоначального опыта практической работы </a:t>
            </a:r>
            <a:r>
              <a:rPr lang="ru-RU" sz="17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специальности в рамках освоения вида деятельности ВД 2. Организация и проведение экономической и маркетинговой деятельности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3.1. Проведение рекламных акций, кампаний, других маркетинговых коммуникаций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 Характеристика процедуры оформления финансовых документов и отчетов </a:t>
            </a:r>
            <a:endParaRPr lang="ru-RU" sz="17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3.3</a:t>
            </a:r>
            <a:r>
              <a:rPr lang="ru-RU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Характеристика процедуры проведения денежных расчетов с покупателями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3.4. Характеристика процедуры расчета основных налогов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3.5. Анализ показателей финансово-хозяйственной деятельности торговой (сбытовой) организации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7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en-US" sz="17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7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</p:spTree>
    <p:extLst>
      <p:ext uri="{BB962C8B-B14F-4D97-AF65-F5344CB8AC3E}">
        <p14:creationId xmlns:p14="http://schemas.microsoft.com/office/powerpoint/2010/main" val="4026268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963" y="656645"/>
            <a:ext cx="9687193" cy="1509644"/>
          </a:xfrm>
        </p:spPr>
        <p:txBody>
          <a:bodyPr/>
          <a:lstStyle/>
          <a:p>
            <a:r>
              <a:rPr lang="ru-RU" sz="2400" dirty="0" smtClean="0"/>
              <a:t>Система сбыта торгового предприятия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963" y="1908423"/>
            <a:ext cx="9824904" cy="4608512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Описать систему сбыта </a:t>
            </a:r>
            <a:r>
              <a:rPr lang="ru-RU" dirty="0" smtClean="0"/>
              <a:t>торгового предприятия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500" i="1" dirty="0" smtClean="0"/>
          </a:p>
          <a:p>
            <a:pPr marL="0" indent="0" algn="just">
              <a:buNone/>
            </a:pPr>
            <a:r>
              <a:rPr lang="ru-RU" sz="2500" i="1" dirty="0" smtClean="0"/>
              <a:t>Представить схему канала распределения</a:t>
            </a:r>
            <a:endParaRPr lang="ru-RU" sz="2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965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963" y="656645"/>
            <a:ext cx="9687193" cy="1509644"/>
          </a:xfrm>
        </p:spPr>
        <p:txBody>
          <a:bodyPr/>
          <a:lstStyle/>
          <a:p>
            <a:r>
              <a:rPr lang="ru-RU" sz="2400" dirty="0" smtClean="0"/>
              <a:t>Стратегии ценообразования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963" y="1908423"/>
            <a:ext cx="9824904" cy="4608512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Описать стратегии ценообразования, принятые на предприятии на производимые товары (услуги</a:t>
            </a:r>
            <a:r>
              <a:rPr lang="ru-RU" dirty="0" smtClean="0"/>
              <a:t>)</a:t>
            </a:r>
            <a:endParaRPr lang="ru-RU" sz="2500" i="1" dirty="0" smtClean="0"/>
          </a:p>
          <a:p>
            <a:pPr marL="0" indent="0" algn="just">
              <a:buNone/>
            </a:pPr>
            <a:endParaRPr lang="ru-RU" sz="2500" i="1" dirty="0" smtClean="0"/>
          </a:p>
          <a:p>
            <a:pPr marL="0" indent="0" algn="just">
              <a:buNone/>
            </a:pPr>
            <a:r>
              <a:rPr lang="ru-RU" sz="2500" i="1" dirty="0" smtClean="0"/>
              <a:t>Представить схему исследуемых стратегий ценообразования </a:t>
            </a:r>
            <a:endParaRPr lang="ru-RU" sz="2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986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963" y="656645"/>
            <a:ext cx="9687193" cy="1509644"/>
          </a:xfrm>
        </p:spPr>
        <p:txBody>
          <a:bodyPr/>
          <a:lstStyle/>
          <a:p>
            <a:r>
              <a:rPr lang="ru-RU" sz="2400" dirty="0"/>
              <a:t>Процедура расчета основных налогов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963" y="1908423"/>
            <a:ext cx="9824904" cy="4608512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Составить перечень налогов, уплачиваемых организацией – базой </a:t>
            </a:r>
            <a:r>
              <a:rPr lang="ru-RU" dirty="0" smtClean="0"/>
              <a:t>практики</a:t>
            </a:r>
          </a:p>
          <a:p>
            <a:pPr algn="just"/>
            <a:r>
              <a:rPr lang="ru-RU" dirty="0" smtClean="0"/>
              <a:t>Выполнить </a:t>
            </a:r>
            <a:r>
              <a:rPr lang="ru-RU" dirty="0"/>
              <a:t>расчеты и оформить налоговые декларации по видам уплачиваемых </a:t>
            </a:r>
            <a:r>
              <a:rPr lang="ru-RU" dirty="0" smtClean="0"/>
              <a:t>налогов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500" i="1" dirty="0"/>
              <a:t>П</a:t>
            </a:r>
            <a:r>
              <a:rPr lang="ru-RU" sz="2500" i="1" dirty="0" smtClean="0"/>
              <a:t>редставить скан-фото образцов налоговых деклараций по видам уплачиваемых налогов</a:t>
            </a:r>
            <a:endParaRPr lang="ru-RU" sz="2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2526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963" y="656645"/>
            <a:ext cx="9687193" cy="1509644"/>
          </a:xfrm>
        </p:spPr>
        <p:txBody>
          <a:bodyPr/>
          <a:lstStyle/>
          <a:p>
            <a:r>
              <a:rPr lang="ru-RU" sz="2400" dirty="0"/>
              <a:t>Процедура расчета основных налогов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963" y="1908423"/>
            <a:ext cx="9824904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По каждому налогу рассмотреть следующие элементы: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объект </a:t>
            </a:r>
            <a:r>
              <a:rPr lang="ru-RU" dirty="0"/>
              <a:t>налогообложения;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налоговая </a:t>
            </a:r>
            <a:r>
              <a:rPr lang="ru-RU" dirty="0"/>
              <a:t>ставка;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налоговый </a:t>
            </a:r>
            <a:r>
              <a:rPr lang="ru-RU" dirty="0"/>
              <a:t>период;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налоговая </a:t>
            </a:r>
            <a:r>
              <a:rPr lang="ru-RU" dirty="0"/>
              <a:t>база;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порядок </a:t>
            </a:r>
            <a:r>
              <a:rPr lang="ru-RU" dirty="0"/>
              <a:t>исчисления налогов;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сроки </a:t>
            </a:r>
            <a:r>
              <a:rPr lang="ru-RU" dirty="0"/>
              <a:t>и порядок уплаты;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установленные </a:t>
            </a:r>
            <a:r>
              <a:rPr lang="ru-RU" dirty="0"/>
              <a:t>льготы;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отражение </a:t>
            </a:r>
            <a:r>
              <a:rPr lang="ru-RU" dirty="0"/>
              <a:t>суммы исчисленных налогов в бухгалтерском учете;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порядок </a:t>
            </a:r>
            <a:r>
              <a:rPr lang="ru-RU" dirty="0"/>
              <a:t>составления налоговых деклараций;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сроки </a:t>
            </a:r>
            <a:r>
              <a:rPr lang="ru-RU" dirty="0"/>
              <a:t>представления налоговых расчетов и </a:t>
            </a:r>
            <a:r>
              <a:rPr lang="ru-RU" dirty="0" smtClean="0"/>
              <a:t>деклараций</a:t>
            </a:r>
          </a:p>
        </p:txBody>
      </p:sp>
    </p:spTree>
    <p:extLst>
      <p:ext uri="{BB962C8B-B14F-4D97-AF65-F5344CB8AC3E}">
        <p14:creationId xmlns:p14="http://schemas.microsoft.com/office/powerpoint/2010/main" val="32493565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818" y="549562"/>
            <a:ext cx="9687193" cy="136960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dirty="0" smtClean="0"/>
              <a:t>Анализ показателей финансово-хозяйственной деятельности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394963" y="1836415"/>
            <a:ext cx="9824904" cy="457164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На основе бухгалтерского баланса и отчета о финансовых результатах за предыдущий календарный год рассчитать показатели финансового состояния торгового предприятия, такие как: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cs typeface="Times New Roman" panose="02020603050405020304" pitchFamily="18" charset="0"/>
              </a:rPr>
              <a:t>1</a:t>
            </a:r>
            <a:r>
              <a:rPr lang="ru-RU" b="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. </a:t>
            </a:r>
            <a:r>
              <a:rPr lang="ru-RU" dirty="0">
                <a:cs typeface="Times New Roman" panose="02020603050405020304" pitchFamily="18" charset="0"/>
              </a:rPr>
              <a:t>Рентабельность продаж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2. </a:t>
            </a:r>
            <a:r>
              <a:rPr lang="ru-RU" dirty="0">
                <a:cs typeface="Times New Roman" panose="02020603050405020304" pitchFamily="18" charset="0"/>
              </a:rPr>
              <a:t>Темпы роста прибыли и выручки от реализации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3. Доходы от торговой надбавки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4. Издержки обращения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5. Валовой доход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cs typeface="Times New Roman" panose="02020603050405020304" pitchFamily="18" charset="0"/>
              </a:rPr>
              <a:t>6. Налог на прибыль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cs typeface="Times New Roman" panose="02020603050405020304" pitchFamily="18" charset="0"/>
              </a:rPr>
              <a:t>7</a:t>
            </a:r>
            <a:r>
              <a:rPr lang="ru-RU" dirty="0" smtClean="0">
                <a:cs typeface="Times New Roman" panose="02020603050405020304" pitchFamily="18" charset="0"/>
              </a:rPr>
              <a:t>. Чистая прибыль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6256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140" y="396255"/>
            <a:ext cx="9289032" cy="664797"/>
          </a:xfrm>
        </p:spPr>
        <p:txBody>
          <a:bodyPr/>
          <a:lstStyle/>
          <a:p>
            <a:pPr algn="just"/>
            <a:r>
              <a:rPr lang="ru-RU" altLang="ru-RU" sz="2400" dirty="0"/>
              <a:t>А</a:t>
            </a:r>
            <a:r>
              <a:rPr lang="ru-RU" altLang="ru-RU" sz="2400" dirty="0" smtClean="0"/>
              <a:t>нализ показателей экономической </a:t>
            </a:r>
            <a:r>
              <a:rPr lang="ru-RU" altLang="ru-RU" sz="2400" dirty="0"/>
              <a:t>деятельности </a:t>
            </a:r>
            <a:r>
              <a:rPr lang="ru-RU" altLang="ru-RU" sz="2400" dirty="0" smtClean="0"/>
              <a:t>торгового предприятия «…» за 20__-20__ гг.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619085"/>
              </p:ext>
            </p:extLst>
          </p:nvPr>
        </p:nvGraphicFramePr>
        <p:xfrm>
          <a:off x="0" y="1764407"/>
          <a:ext cx="10693400" cy="482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6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8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9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5791">
                <a:tc>
                  <a:txBody>
                    <a:bodyPr/>
                    <a:lstStyle/>
                    <a:p>
                      <a:pPr marL="0" marR="98425" indent="0" algn="ctr">
                        <a:lnSpc>
                          <a:spcPct val="161000"/>
                        </a:lnSpc>
                        <a:spcAft>
                          <a:spcPts val="55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17" marR="63517" marT="0" marB="0"/>
                </a:tc>
                <a:tc gridSpan="2">
                  <a:txBody>
                    <a:bodyPr/>
                    <a:lstStyle/>
                    <a:p>
                      <a:pPr marL="0" marR="98425" indent="0" algn="ctr">
                        <a:lnSpc>
                          <a:spcPct val="161000"/>
                        </a:lnSpc>
                        <a:spcAft>
                          <a:spcPts val="55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17" marR="6351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98425" indent="0" algn="ctr">
                        <a:lnSpc>
                          <a:spcPct val="150000"/>
                        </a:lnSpc>
                        <a:spcAft>
                          <a:spcPts val="55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+,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17" marR="6351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 роста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816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Например: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R="98425" indent="450850" algn="l">
                        <a:lnSpc>
                          <a:spcPct val="161000"/>
                        </a:lnSpc>
                        <a:spcAft>
                          <a:spcPts val="55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17" marR="63517" marT="0" marB="0" anchor="ctr"/>
                </a:tc>
                <a:tc>
                  <a:txBody>
                    <a:bodyPr/>
                    <a:lstStyle/>
                    <a:p>
                      <a:pPr marL="0" marR="98425" indent="0" algn="ctr">
                        <a:lnSpc>
                          <a:spcPct val="161000"/>
                        </a:lnSpc>
                        <a:spcAft>
                          <a:spcPts val="55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17" marR="63517" marT="0" marB="0" anchor="ctr"/>
                </a:tc>
                <a:tc>
                  <a:txBody>
                    <a:bodyPr/>
                    <a:lstStyle/>
                    <a:p>
                      <a:pPr marL="0" marR="98425" indent="0" algn="ctr">
                        <a:lnSpc>
                          <a:spcPct val="150000"/>
                        </a:lnSpc>
                        <a:spcAft>
                          <a:spcPts val="55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2020/2019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17" marR="63517" marT="0" marB="0" anchor="ctr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824">
                <a:tc>
                  <a:txBody>
                    <a:bodyPr/>
                    <a:lstStyle/>
                    <a:p>
                      <a:pPr marL="0" marR="98425" indent="0" algn="l">
                        <a:lnSpc>
                          <a:spcPct val="161000"/>
                        </a:lnSpc>
                        <a:spcAft>
                          <a:spcPts val="55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Выручка от реализации продукции, тыс. руб.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17" marR="63517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728">
                <a:tc>
                  <a:txBody>
                    <a:bodyPr/>
                    <a:lstStyle/>
                    <a:p>
                      <a:pPr marL="0" marR="98425" indent="0" algn="l">
                        <a:lnSpc>
                          <a:spcPct val="161000"/>
                        </a:lnSpc>
                        <a:spcAft>
                          <a:spcPts val="55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Себестоимость товаров,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17" marR="63517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4650">
                <a:tc>
                  <a:txBody>
                    <a:bodyPr/>
                    <a:lstStyle/>
                    <a:p>
                      <a:pPr marL="0" marR="98425" indent="0" algn="l">
                        <a:lnSpc>
                          <a:spcPct val="161000"/>
                        </a:lnSpc>
                        <a:spcAft>
                          <a:spcPts val="55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Прибыль от реализации продаж, тыс. руб.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17" marR="63517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8728">
                <a:tc>
                  <a:txBody>
                    <a:bodyPr/>
                    <a:lstStyle/>
                    <a:p>
                      <a:pPr marL="0" marR="98425" indent="0" algn="l">
                        <a:lnSpc>
                          <a:spcPct val="161000"/>
                        </a:lnSpc>
                        <a:spcAft>
                          <a:spcPts val="55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рентабельности, %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17" marR="63517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1206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2673" y="512816"/>
            <a:ext cx="7982379" cy="664797"/>
          </a:xfr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ru-RU" sz="2400" dirty="0" smtClean="0"/>
              <a:t>Выводы и рекомендации по итогам прохождения учебной практики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963" y="1908423"/>
            <a:ext cx="9824904" cy="4608512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С</a:t>
            </a:r>
            <a:r>
              <a:rPr lang="ru-RU" dirty="0" smtClean="0"/>
              <a:t>формулировать </a:t>
            </a:r>
            <a:r>
              <a:rPr lang="ru-RU" dirty="0"/>
              <a:t>выводы по результатам анализа работы структурного подразделения, осуществляющего маркетинговую деятельность в </a:t>
            </a:r>
            <a:r>
              <a:rPr lang="ru-RU" dirty="0" smtClean="0"/>
              <a:t>организации</a:t>
            </a:r>
            <a:endParaRPr lang="ru-RU" dirty="0"/>
          </a:p>
          <a:p>
            <a:pPr algn="just"/>
            <a:r>
              <a:rPr lang="ru-RU" dirty="0" smtClean="0"/>
              <a:t>Представить </a:t>
            </a:r>
            <a:r>
              <a:rPr lang="ru-RU" dirty="0"/>
              <a:t>характеристику сегментов потребителей (по уровню доходов, сумме и повторяемости покупок, возрасту, полу и др</a:t>
            </a:r>
            <a:r>
              <a:rPr lang="ru-RU" dirty="0" smtClean="0"/>
              <a:t>.)</a:t>
            </a:r>
            <a:endParaRPr lang="ru-RU" dirty="0"/>
          </a:p>
          <a:p>
            <a:pPr algn="just"/>
            <a:r>
              <a:rPr lang="ru-RU" dirty="0" smtClean="0"/>
              <a:t>Определить </a:t>
            </a:r>
            <a:r>
              <a:rPr lang="ru-RU" dirty="0"/>
              <a:t>конкурентные преимущества организации, описать их перечень в сравнении с </a:t>
            </a:r>
            <a:r>
              <a:rPr lang="ru-RU" dirty="0" smtClean="0"/>
              <a:t>конкурентами</a:t>
            </a:r>
            <a:endParaRPr lang="ru-RU" dirty="0"/>
          </a:p>
          <a:p>
            <a:pPr algn="just"/>
            <a:r>
              <a:rPr lang="ru-RU" dirty="0" smtClean="0"/>
              <a:t>Привести </a:t>
            </a:r>
            <a:r>
              <a:rPr lang="ru-RU" dirty="0"/>
              <a:t>доказательную базу по объему продаж, потребительским и экономическим показателям </a:t>
            </a:r>
            <a:r>
              <a:rPr lang="ru-RU" dirty="0" smtClean="0"/>
              <a:t>(рекомендуется </a:t>
            </a:r>
            <a:r>
              <a:rPr lang="ru-RU" dirty="0"/>
              <a:t>оформить в виде таблицы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8148" y="3435107"/>
            <a:ext cx="98650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3975" indent="291465" algn="just">
              <a:spcAft>
                <a:spcPts val="0"/>
              </a:spcAft>
            </a:pPr>
            <a:endParaRPr lang="ru-RU" sz="2400" dirty="0">
              <a:solidFill>
                <a:srgbClr val="002060"/>
              </a:solidFill>
              <a:ea typeface="Times New Roman" panose="02020603050405020304" pitchFamily="18" charset="0"/>
            </a:endParaRPr>
          </a:p>
          <a:p>
            <a:pPr marR="53975" indent="291465" algn="just"/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647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328" y="180231"/>
            <a:ext cx="9217024" cy="1329595"/>
          </a:xfrm>
        </p:spPr>
        <p:txBody>
          <a:bodyPr/>
          <a:lstStyle/>
          <a:p>
            <a:pPr lvl="0"/>
            <a:r>
              <a:rPr lang="ru-RU" sz="2400" dirty="0" smtClean="0"/>
              <a:t>ЛИЧНАЯ </a:t>
            </a:r>
            <a:r>
              <a:rPr lang="ru-RU" sz="2400" dirty="0"/>
              <a:t>КАРТОЧКА </a:t>
            </a:r>
            <a:r>
              <a:rPr lang="ru-RU" sz="2400" dirty="0" smtClean="0"/>
              <a:t>ИНСТРУКТАЖА </a:t>
            </a:r>
            <a:br>
              <a:rPr lang="ru-RU" sz="2400" dirty="0" smtClean="0"/>
            </a:br>
            <a:r>
              <a:rPr lang="ru-RU" sz="2400" dirty="0" smtClean="0"/>
              <a:t>ПО </a:t>
            </a:r>
            <a:r>
              <a:rPr lang="ru-RU" sz="2400" dirty="0"/>
              <a:t>БЕЗОПАСНЫМ МЕТОДАМ РАБОТЫ, ПРОМСАНИТАРИИ И П</a:t>
            </a:r>
            <a:r>
              <a:rPr lang="ru-RU" sz="2400" dirty="0" smtClean="0"/>
              <a:t>РОТИВОПОЖАРНОЙ </a:t>
            </a:r>
            <a:r>
              <a:rPr lang="ru-RU" sz="2400" dirty="0"/>
              <a:t>БЕЗОПАСНОСТИ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34132" y="1980431"/>
            <a:ext cx="10081120" cy="6986528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 </a:t>
            </a:r>
          </a:p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I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. Вводный инструктаж</a:t>
            </a: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Провел инженер по охране труда и технике </a:t>
            </a:r>
            <a:endParaRPr lang="ru-RU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безопасности</a:t>
            </a: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______________________________________________</a:t>
            </a: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1600" baseline="30000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(</a:t>
            </a:r>
            <a:r>
              <a:rPr lang="ru-RU" sz="1600" baseline="30000" dirty="0">
                <a:solidFill>
                  <a:schemeClr val="accent6">
                    <a:lumMod val="50000"/>
                  </a:schemeClr>
                </a:solidFill>
              </a:rPr>
              <a:t>Ф.И.О.)</a:t>
            </a: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Подпись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___________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Дата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______________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20____г.</a:t>
            </a:r>
          </a:p>
          <a:p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 </a:t>
            </a:r>
          </a:p>
          <a:p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Инструктаж получил (а) и усвоил (а)</a:t>
            </a:r>
          </a:p>
          <a:p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______________________________________________</a:t>
            </a: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1600" baseline="30000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(</a:t>
            </a:r>
            <a:r>
              <a:rPr lang="ru-RU" sz="1600" baseline="30000" dirty="0">
                <a:solidFill>
                  <a:schemeClr val="accent6">
                    <a:lumMod val="50000"/>
                  </a:schemeClr>
                </a:solidFill>
              </a:rPr>
              <a:t>Ф.И.О.)</a:t>
            </a: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Подпись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___________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Дата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______________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20____г.</a:t>
            </a:r>
          </a:p>
          <a:p>
            <a:endParaRPr lang="ru-RU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182563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              II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. Первичный инструктаж на рабочем месте</a:t>
            </a: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182563"/>
            <a:endParaRPr lang="ru-RU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182563"/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Переведен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на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______________________________________________      </a:t>
            </a:r>
          </a:p>
          <a:p>
            <a:pPr marL="182563"/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</a:t>
            </a:r>
            <a:r>
              <a:rPr lang="ru-RU" sz="1600" baseline="30000" dirty="0" smtClean="0">
                <a:solidFill>
                  <a:schemeClr val="accent6">
                    <a:lumMod val="50000"/>
                  </a:schemeClr>
                </a:solidFill>
              </a:rPr>
              <a:t>(наименование участка, отдела и т.д.)</a:t>
            </a:r>
            <a:endParaRPr lang="ru-RU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182563"/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А. Инструктаж провел (а) </a:t>
            </a:r>
          </a:p>
          <a:p>
            <a:pPr marL="182563"/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______________________________________________</a:t>
            </a: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182563"/>
            <a:r>
              <a:rPr lang="ru-RU" sz="1600" baseline="30000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                    (</a:t>
            </a:r>
            <a:r>
              <a:rPr lang="ru-RU" sz="1600" baseline="30000" dirty="0">
                <a:solidFill>
                  <a:schemeClr val="accent6">
                    <a:lumMod val="50000"/>
                  </a:schemeClr>
                </a:solidFill>
              </a:rPr>
              <a:t>Ф.И.О</a:t>
            </a:r>
            <a:r>
              <a:rPr lang="ru-RU" sz="1600" baseline="30000" dirty="0" smtClean="0">
                <a:solidFill>
                  <a:schemeClr val="accent6">
                    <a:lumMod val="50000"/>
                  </a:schemeClr>
                </a:solidFill>
              </a:rPr>
              <a:t>.)</a:t>
            </a: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182563"/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Подпись ___________ Дата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______________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20 ___ г.</a:t>
            </a:r>
          </a:p>
          <a:p>
            <a:pPr marL="182563"/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 </a:t>
            </a:r>
          </a:p>
          <a:p>
            <a:pPr marL="182563"/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Б. Инструктаж получил (а) и усвоил (а) </a:t>
            </a:r>
          </a:p>
          <a:p>
            <a:pPr marL="182563"/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______________________________________________</a:t>
            </a: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182563"/>
            <a:r>
              <a:rPr lang="ru-RU" sz="1600" baseline="30000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                   (</a:t>
            </a:r>
            <a:r>
              <a:rPr lang="ru-RU" sz="1600" baseline="30000" dirty="0">
                <a:solidFill>
                  <a:schemeClr val="accent6">
                    <a:lumMod val="50000"/>
                  </a:schemeClr>
                </a:solidFill>
              </a:rPr>
              <a:t>Ф.И.О.)</a:t>
            </a: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182563"/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Подпись ___________ Дата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______________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20 ___ г.</a:t>
            </a:r>
          </a:p>
          <a:p>
            <a:pPr marR="53975" indent="291465" algn="just">
              <a:spcAft>
                <a:spcPts val="0"/>
              </a:spcAft>
            </a:pPr>
            <a:endParaRPr lang="ru-RU" sz="1600" dirty="0">
              <a:solidFill>
                <a:srgbClr val="00206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790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303" y="312757"/>
            <a:ext cx="9687193" cy="1994392"/>
          </a:xfrm>
        </p:spPr>
        <p:txBody>
          <a:bodyPr/>
          <a:lstStyle/>
          <a:p>
            <a:r>
              <a:rPr lang="ru-RU" sz="2400" dirty="0"/>
              <a:t>Общая организационная характеристика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предприятия </a:t>
            </a:r>
            <a:r>
              <a:rPr lang="ru-RU" sz="2400" dirty="0"/>
              <a:t>сферы (розничной</a:t>
            </a:r>
            <a:r>
              <a:rPr lang="ru-RU" sz="2400" dirty="0" smtClean="0"/>
              <a:t>/ оптовой</a:t>
            </a:r>
            <a:r>
              <a:rPr lang="ru-RU" sz="2400" dirty="0"/>
              <a:t>)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торговли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9302" y="1764407"/>
            <a:ext cx="10027957" cy="504056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Собрать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общую информацию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организации -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базе практики: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Идентифицировать торговое предприятие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базу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 по следующим признакам: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фирменное название;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 организации  торговли (оптовая/ розничная, оптово-розничная);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ип объекта торговли (стационарный или нестационарный торговый объект);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 торгового предприятия по товарному ассортименту  (например, торговое предприятие, реализующее специализированный ассортимент товаров);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специализация торгового предприятия по товарному профилю (например, магазин «Обувь»);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предприятия  розничной торговли (например, гипермаркет);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Выявить и описать: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расположения торговой организации и режим работы;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архитектурное решение фасада здания;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инфраструктуру и зоны обслуживания покупателей.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Представить фото торгового объекта на следующем слайде</a:t>
            </a:r>
          </a:p>
          <a:p>
            <a:pPr>
              <a:buFontTx/>
              <a:buChar char="-"/>
            </a:pPr>
            <a:endParaRPr lang="ru-RU" b="1" dirty="0" smtClean="0"/>
          </a:p>
          <a:p>
            <a:pPr>
              <a:buFontTx/>
              <a:buChar char="-"/>
            </a:pPr>
            <a:endParaRPr lang="ru-RU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3"/>
          </p:nvPr>
        </p:nvSpPr>
        <p:spPr>
          <a:xfrm>
            <a:off x="234132" y="684287"/>
            <a:ext cx="10153128" cy="1296144"/>
          </a:xfrm>
        </p:spPr>
        <p:txBody>
          <a:bodyPr>
            <a:normAutofit/>
          </a:bodyPr>
          <a:lstStyle/>
          <a:p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pPr marL="430213" indent="-342900">
              <a:buAutoNum type="arabicPeriod"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129570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963" y="324247"/>
            <a:ext cx="9824904" cy="6083812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E60000"/>
                </a:solidFill>
                <a:latin typeface="Arial Black" panose="020B0A04020102020204" pitchFamily="34" charset="0"/>
                <a:ea typeface="+mj-ea"/>
                <a:cs typeface="+mj-cs"/>
              </a:rPr>
              <a:t>Объект практики – торговое предприятие </a:t>
            </a:r>
            <a:r>
              <a:rPr lang="ru-RU" b="1" dirty="0" smtClean="0">
                <a:solidFill>
                  <a:srgbClr val="E60000"/>
                </a:solidFill>
                <a:latin typeface="Arial Black" panose="020B0A04020102020204" pitchFamily="34" charset="0"/>
                <a:ea typeface="+mj-ea"/>
                <a:cs typeface="+mj-cs"/>
              </a:rPr>
              <a:t>«…»</a:t>
            </a:r>
            <a:endParaRPr lang="ru-RU" b="1" dirty="0">
              <a:solidFill>
                <a:srgbClr val="E6000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pPr marL="0" indent="0" algn="just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данном слайде рекомендуется установить фото торгового предприятия - базы практики </a:t>
            </a: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577" y="1930099"/>
            <a:ext cx="7341676" cy="4483570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816361" y="6564060"/>
            <a:ext cx="8982107" cy="4708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78229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100" b="1" kern="1200">
                <a:solidFill>
                  <a:srgbClr val="E60000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1. Объект практики – торговое предприятие «</a:t>
            </a:r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Дикси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507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15" y="396255"/>
            <a:ext cx="9687193" cy="332399"/>
          </a:xfrm>
        </p:spPr>
        <p:txBody>
          <a:bodyPr/>
          <a:lstStyle/>
          <a:p>
            <a:r>
              <a:rPr lang="ru-RU" sz="2400" dirty="0" smtClean="0"/>
              <a:t>Организационная структура торгового предприяти</a:t>
            </a:r>
            <a:r>
              <a:rPr lang="ru-RU" sz="2400" dirty="0"/>
              <a:t>я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38188" y="6414468"/>
            <a:ext cx="8982107" cy="5816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78229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100" b="1" kern="1200">
                <a:solidFill>
                  <a:srgbClr val="E60000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2. Организационная структура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OO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«…»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252" y="1970043"/>
            <a:ext cx="7992888" cy="4489848"/>
          </a:xfrm>
        </p:spPr>
      </p:pic>
    </p:spTree>
    <p:extLst>
      <p:ext uri="{BB962C8B-B14F-4D97-AF65-F5344CB8AC3E}">
        <p14:creationId xmlns:p14="http://schemas.microsoft.com/office/powerpoint/2010/main" val="3573586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15" y="396255"/>
            <a:ext cx="9687193" cy="332399"/>
          </a:xfrm>
        </p:spPr>
        <p:txBody>
          <a:bodyPr/>
          <a:lstStyle/>
          <a:p>
            <a:r>
              <a:rPr lang="ru-RU" sz="2400" dirty="0" smtClean="0"/>
              <a:t>Должностные обязанности сотрудников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2749" y="2268463"/>
            <a:ext cx="9824904" cy="34888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Директор (владелец) магазина</a:t>
            </a:r>
          </a:p>
          <a:p>
            <a:r>
              <a:rPr lang="ru-RU" dirty="0" smtClean="0"/>
              <a:t>…</a:t>
            </a:r>
          </a:p>
          <a:p>
            <a:r>
              <a:rPr lang="ru-RU" dirty="0" smtClean="0"/>
              <a:t>…</a:t>
            </a:r>
          </a:p>
          <a:p>
            <a:r>
              <a:rPr lang="ru-RU" dirty="0" smtClean="0"/>
              <a:t>…</a:t>
            </a:r>
          </a:p>
          <a:p>
            <a:pPr marL="0" indent="0">
              <a:buNone/>
            </a:pPr>
            <a:r>
              <a:rPr lang="ru-RU" dirty="0" smtClean="0"/>
              <a:t>Бухгалтер</a:t>
            </a:r>
          </a:p>
          <a:p>
            <a:r>
              <a:rPr lang="ru-RU" dirty="0" smtClean="0"/>
              <a:t>…</a:t>
            </a:r>
          </a:p>
          <a:p>
            <a:r>
              <a:rPr lang="ru-RU" dirty="0" smtClean="0"/>
              <a:t>…</a:t>
            </a:r>
          </a:p>
          <a:p>
            <a:r>
              <a:rPr lang="ru-RU" dirty="0" smtClean="0"/>
              <a:t>…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2554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15" y="396255"/>
            <a:ext cx="9687193" cy="332399"/>
          </a:xfrm>
        </p:spPr>
        <p:txBody>
          <a:bodyPr/>
          <a:lstStyle/>
          <a:p>
            <a:r>
              <a:rPr lang="ru-RU" sz="2400" dirty="0" smtClean="0"/>
              <a:t>Виды производственной деятельности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2749" y="2268463"/>
            <a:ext cx="9824904" cy="34888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Основным видом деятельности предприятия является:</a:t>
            </a:r>
          </a:p>
          <a:p>
            <a:r>
              <a:rPr lang="ru-RU" dirty="0" smtClean="0"/>
              <a:t>…</a:t>
            </a:r>
          </a:p>
          <a:p>
            <a:r>
              <a:rPr lang="ru-RU" dirty="0" smtClean="0"/>
              <a:t>…</a:t>
            </a:r>
          </a:p>
          <a:p>
            <a:r>
              <a:rPr lang="ru-RU" dirty="0" smtClean="0"/>
              <a:t>…</a:t>
            </a:r>
          </a:p>
          <a:p>
            <a:pPr marL="0" indent="0" algn="just">
              <a:buNone/>
            </a:pPr>
            <a:r>
              <a:rPr lang="ru-RU" dirty="0" smtClean="0"/>
              <a:t>Рост прибыли на данном предприятии обуславливается следующими факторами:</a:t>
            </a:r>
          </a:p>
          <a:p>
            <a:r>
              <a:rPr lang="ru-RU" dirty="0" smtClean="0"/>
              <a:t>…</a:t>
            </a:r>
          </a:p>
          <a:p>
            <a:r>
              <a:rPr lang="ru-RU" dirty="0" smtClean="0"/>
              <a:t>…</a:t>
            </a:r>
          </a:p>
          <a:p>
            <a:r>
              <a:rPr lang="ru-RU" dirty="0" smtClean="0"/>
              <a:t>…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6702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15" y="396255"/>
            <a:ext cx="9687193" cy="332399"/>
          </a:xfrm>
        </p:spPr>
        <p:txBody>
          <a:bodyPr/>
          <a:lstStyle/>
          <a:p>
            <a:r>
              <a:rPr lang="ru-RU" sz="2400" dirty="0" smtClean="0"/>
              <a:t>Юридическое обоснование выполняемых операций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2749" y="2268463"/>
            <a:ext cx="9824904" cy="34888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Изучить внутренние документы, регламентирующие деятельность торгового предприятия, например:</a:t>
            </a:r>
          </a:p>
          <a:p>
            <a:pPr algn="just"/>
            <a:r>
              <a:rPr lang="ru-RU" dirty="0" smtClean="0"/>
              <a:t>Свидетельство индивидуального предпринимателя;</a:t>
            </a:r>
          </a:p>
          <a:p>
            <a:pPr algn="just"/>
            <a:r>
              <a:rPr lang="ru-RU" dirty="0" smtClean="0"/>
              <a:t>Коллективный договор;</a:t>
            </a:r>
          </a:p>
          <a:p>
            <a:pPr algn="just"/>
            <a:r>
              <a:rPr lang="ru-RU" dirty="0" smtClean="0"/>
              <a:t>Положение об оплате труда;</a:t>
            </a:r>
          </a:p>
          <a:p>
            <a:pPr algn="just"/>
            <a:r>
              <a:rPr lang="ru-RU" dirty="0" smtClean="0"/>
              <a:t>Правила внутреннего трудового распорядка;</a:t>
            </a:r>
          </a:p>
          <a:p>
            <a:pPr algn="just"/>
            <a:r>
              <a:rPr lang="ru-RU" dirty="0" smtClean="0"/>
              <a:t>Трудовые договоры и т.д.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55579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_шаблончик A4 (1)" id="{CECEB147-F7F0-4995-89D0-2FD57D90FCEB}" vid="{306AE4ED-CFFA-434E-A652-8353525159A5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презентация_шаблончик A4 (1)</Template>
  <TotalTime>4254</TotalTime>
  <Words>1123</Words>
  <Application>Microsoft Office PowerPoint</Application>
  <PresentationFormat>Произвольный</PresentationFormat>
  <Paragraphs>220</Paragraphs>
  <Slides>26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Arial</vt:lpstr>
      <vt:lpstr>Arial Black</vt:lpstr>
      <vt:lpstr>Calibri</vt:lpstr>
      <vt:lpstr>Calibri Light</vt:lpstr>
      <vt:lpstr>Times New Roman</vt:lpstr>
      <vt:lpstr>Wingdings</vt:lpstr>
      <vt:lpstr>Тема Office</vt:lpstr>
      <vt:lpstr>                  ОТЧЕТ  о прохождении учебной практики  по профессиональному модулю ПМ.02 Организация и проведение экономической и маркетинговой деятельности  в период с «___»_________20__г. по «___»_________20__г.  Специальность 38.02.04. Коммерция (по отраслям)  </vt:lpstr>
      <vt:lpstr>Содержание</vt:lpstr>
      <vt:lpstr>ЛИЧНАЯ КАРТОЧКА ИНСТРУКТАЖА  ПО БЕЗОПАСНЫМ МЕТОДАМ РАБОТЫ, ПРОМСАНИТАРИИ И ПРОТИВОПОЖАРНОЙ БЕЗОПАСНОСТИ</vt:lpstr>
      <vt:lpstr>Общая организационная характеристика  предприятия сферы (розничной/ оптовой)  торговли    </vt:lpstr>
      <vt:lpstr>Презентация PowerPoint</vt:lpstr>
      <vt:lpstr>Организационная структура торгового предприятия</vt:lpstr>
      <vt:lpstr>Должностные обязанности сотрудников</vt:lpstr>
      <vt:lpstr>Виды производственной деятельности</vt:lpstr>
      <vt:lpstr>Юридическое обоснование выполняемых операций</vt:lpstr>
      <vt:lpstr>Анализ конкурентов</vt:lpstr>
      <vt:lpstr>Анализ деятельности отдела маркетинга</vt:lpstr>
      <vt:lpstr>Анализ деятельности отдела маркетинга</vt:lpstr>
      <vt:lpstr>Анализ маркетинговой деятельности</vt:lpstr>
      <vt:lpstr>Анализ структуры покупателей </vt:lpstr>
      <vt:lpstr>Анализ маркетинговой деятельности</vt:lpstr>
      <vt:lpstr>Проведение рекламных акций, кампаний, других маркетинговых коммуникаций  </vt:lpstr>
      <vt:lpstr>Анкетирование потребителей  </vt:lpstr>
      <vt:lpstr>Процедура оформления финансовых документов и отчетов   </vt:lpstr>
      <vt:lpstr>Процедура проведения денежных расчетов с покупателями   </vt:lpstr>
      <vt:lpstr>Система сбыта торгового предприятия  </vt:lpstr>
      <vt:lpstr>Стратегии ценообразования  </vt:lpstr>
      <vt:lpstr>Процедура расчета основных налогов  </vt:lpstr>
      <vt:lpstr>Процедура расчета основных налогов  </vt:lpstr>
      <vt:lpstr>Анализ показателей финансово-хозяйственной деятельности </vt:lpstr>
      <vt:lpstr>Анализ показателей экономической деятельности торгового предприятия «…» за 20__-20__ гг.</vt:lpstr>
      <vt:lpstr>Выводы и рекомендации по итогам прохождения учебной практики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Катя</dc:creator>
  <cp:lastModifiedBy>Богатырева Нина Владимировна</cp:lastModifiedBy>
  <cp:revision>263</cp:revision>
  <cp:lastPrinted>2019-08-06T13:15:09Z</cp:lastPrinted>
  <dcterms:created xsi:type="dcterms:W3CDTF">2020-03-27T22:15:06Z</dcterms:created>
  <dcterms:modified xsi:type="dcterms:W3CDTF">2021-03-26T15:33:29Z</dcterms:modified>
</cp:coreProperties>
</file>