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8"/>
  </p:notesMasterIdLst>
  <p:handoutMasterIdLst>
    <p:handoutMasterId r:id="rId29"/>
  </p:handoutMasterIdLst>
  <p:sldIdLst>
    <p:sldId id="405" r:id="rId2"/>
    <p:sldId id="648" r:id="rId3"/>
    <p:sldId id="694" r:id="rId4"/>
    <p:sldId id="725" r:id="rId5"/>
    <p:sldId id="651" r:id="rId6"/>
    <p:sldId id="680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09" r:id="rId15"/>
    <p:sldId id="717" r:id="rId16"/>
    <p:sldId id="696" r:id="rId17"/>
    <p:sldId id="724" r:id="rId18"/>
    <p:sldId id="718" r:id="rId19"/>
    <p:sldId id="719" r:id="rId20"/>
    <p:sldId id="722" r:id="rId21"/>
    <p:sldId id="723" r:id="rId22"/>
    <p:sldId id="720" r:id="rId23"/>
    <p:sldId id="721" r:id="rId24"/>
    <p:sldId id="706" r:id="rId25"/>
    <p:sldId id="673" r:id="rId26"/>
    <p:sldId id="691" r:id="rId27"/>
  </p:sldIdLst>
  <p:sldSz cx="10693400" cy="7561263"/>
  <p:notesSz cx="6669088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531">
          <p15:clr>
            <a:srgbClr val="A4A3A4"/>
          </p15:clr>
        </p15:guide>
        <p15:guide id="4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тя" initials="К" lastIdx="1" clrIdx="0">
    <p:extLst>
      <p:ext uri="{19B8F6BF-5375-455C-9EA6-DF929625EA0E}">
        <p15:presenceInfo xmlns:p15="http://schemas.microsoft.com/office/powerpoint/2012/main" userId="Кат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0000"/>
    <a:srgbClr val="E60000"/>
    <a:srgbClr val="EB1E00"/>
    <a:srgbClr val="E51F26"/>
    <a:srgbClr val="EB1E28"/>
    <a:srgbClr val="C81F3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555" autoAdjust="0"/>
  </p:normalViewPr>
  <p:slideViewPr>
    <p:cSldViewPr showGuides="1">
      <p:cViewPr varScale="1">
        <p:scale>
          <a:sx n="53" d="100"/>
          <a:sy n="53" d="100"/>
        </p:scale>
        <p:origin x="58" y="245"/>
      </p:cViewPr>
      <p:guideLst>
        <p:guide orient="horz" pos="2296"/>
        <p:guide pos="2880"/>
        <p:guide orient="horz" pos="253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cap="all" baseline="0">
                <a:effectLst/>
              </a:rPr>
              <a:t>Структура покупателей спортивных товаров по доходу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F3A-4C94-8F29-B9E2087473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F3A-4C94-8F29-B9E2087473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F3A-4C94-8F29-B9E2087473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F3A-4C94-8F29-B9E2087473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F3A-4C94-8F29-B9E2087473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F3A-4C94-8F29-B9E208747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Лист1!$B$6:$B$11</c:f>
              <c:strCache>
                <c:ptCount val="6"/>
                <c:pt idx="0">
                  <c:v>До 10 т.р.</c:v>
                </c:pt>
                <c:pt idx="1">
                  <c:v>21-30 т.р.</c:v>
                </c:pt>
                <c:pt idx="2">
                  <c:v>11-15 т.р.</c:v>
                </c:pt>
                <c:pt idx="3">
                  <c:v>31-40 т.р.</c:v>
                </c:pt>
                <c:pt idx="4">
                  <c:v>16-20 т.р.</c:v>
                </c:pt>
                <c:pt idx="5">
                  <c:v>Свыше 40 т.р.</c:v>
                </c:pt>
              </c:strCache>
            </c:strRef>
          </c:cat>
          <c:val>
            <c:numRef>
              <c:f>Лист1!$C$6:$C$11</c:f>
              <c:numCache>
                <c:formatCode>0%</c:formatCode>
                <c:ptCount val="6"/>
                <c:pt idx="0">
                  <c:v>0.02</c:v>
                </c:pt>
                <c:pt idx="1">
                  <c:v>0.37</c:v>
                </c:pt>
                <c:pt idx="2">
                  <c:v>0.1</c:v>
                </c:pt>
                <c:pt idx="3">
                  <c:v>0.17</c:v>
                </c:pt>
                <c:pt idx="4">
                  <c:v>0.32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3A-4C94-8F29-B9E2087473D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71583C3-CA27-4496-BECA-C771D03A36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987283-449F-49A3-9FA6-20B92A61CE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3481F-6E72-4171-A9C8-98D56C39F96E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B2E802-5847-4DA6-BAD8-A92EA4C57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7830C92-6658-426B-8F97-72EB78E0A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C4CA1-B95C-48CD-AB14-2CAA4305D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3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9510-8D81-4F7D-A3DD-ECD88FF9FF52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41425"/>
            <a:ext cx="47355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9037-5C04-413C-AFF2-1B3777C3E5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9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A9037-5C04-413C-AFF2-1B3777C3E58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2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A9037-5C04-413C-AFF2-1B3777C3E58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78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52F706F-AFAA-4FA6-90FD-A6042EEAC4E3}"/>
              </a:ext>
            </a:extLst>
          </p:cNvPr>
          <p:cNvSpPr/>
          <p:nvPr userDrawn="1"/>
        </p:nvSpPr>
        <p:spPr>
          <a:xfrm>
            <a:off x="0" y="1954612"/>
            <a:ext cx="10693400" cy="4058267"/>
          </a:xfrm>
          <a:prstGeom prst="rect">
            <a:avLst/>
          </a:prstGeom>
          <a:solidFill>
            <a:srgbClr val="2B314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358D1E9-CE0B-40E2-B7B4-0FA4354CB526}"/>
              </a:ext>
            </a:extLst>
          </p:cNvPr>
          <p:cNvSpPr/>
          <p:nvPr userDrawn="1"/>
        </p:nvSpPr>
        <p:spPr>
          <a:xfrm>
            <a:off x="0" y="3755251"/>
            <a:ext cx="151490" cy="13328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49F62CD-3B5C-4018-AC46-2285EBFB89E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67" y="679218"/>
            <a:ext cx="31273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D512A90-7C52-4CB6-A385-FCF56ED6BF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811B1396-9D3B-4AEC-A3F5-32D25265EA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784" y="3348583"/>
            <a:ext cx="9679452" cy="1915285"/>
          </a:xfrm>
        </p:spPr>
        <p:txBody>
          <a:bodyPr anchor="b">
            <a:normAutofit/>
          </a:bodyPr>
          <a:lstStyle>
            <a:lvl1pPr algn="ctr">
              <a:defRPr lang="ru-RU" sz="5500" b="1" kern="12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pPr marL="0" lvl="0" algn="l" defTabSz="1043056" rtl="0" eaLnBrk="1" latinLnBrk="0" hangingPunct="1"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EDFA97E-57D3-4908-B503-1A4CD5FEDBA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74666" y="5386216"/>
            <a:ext cx="9768578" cy="453716"/>
          </a:xfrm>
        </p:spPr>
        <p:txBody>
          <a:bodyPr anchor="b">
            <a:normAutofit/>
          </a:bodyPr>
          <a:lstStyle>
            <a:lvl1pPr marL="87313" indent="0">
              <a:buNone/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0052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602" y="1885067"/>
            <a:ext cx="9223058" cy="314527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602" y="5060097"/>
            <a:ext cx="9223058" cy="1654026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911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2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3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4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57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6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80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91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6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5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402569"/>
            <a:ext cx="9223058" cy="146149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64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04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410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6088" y="1088683"/>
            <a:ext cx="5413534" cy="5373398"/>
          </a:xfrm>
        </p:spPr>
        <p:txBody>
          <a:bodyPr/>
          <a:lstStyle>
            <a:lvl1pPr marL="0" indent="0">
              <a:buNone/>
              <a:defRPr sz="2700"/>
            </a:lvl1pPr>
            <a:lvl2pPr marL="391146" indent="0">
              <a:buNone/>
              <a:defRPr sz="2400"/>
            </a:lvl2pPr>
            <a:lvl3pPr marL="782292" indent="0">
              <a:buNone/>
              <a:defRPr sz="2100"/>
            </a:lvl3pPr>
            <a:lvl4pPr marL="1173438" indent="0">
              <a:buNone/>
              <a:defRPr sz="1700"/>
            </a:lvl4pPr>
            <a:lvl5pPr marL="1564584" indent="0">
              <a:buNone/>
              <a:defRPr sz="1700"/>
            </a:lvl5pPr>
            <a:lvl6pPr marL="1955730" indent="0">
              <a:buNone/>
              <a:defRPr sz="1700"/>
            </a:lvl6pPr>
            <a:lvl7pPr marL="2346876" indent="0">
              <a:buNone/>
              <a:defRPr sz="1700"/>
            </a:lvl7pPr>
            <a:lvl8pPr marL="2738022" indent="0">
              <a:buNone/>
              <a:defRPr sz="1700"/>
            </a:lvl8pPr>
            <a:lvl9pPr marL="3129168" indent="0">
              <a:buNone/>
              <a:defRPr sz="17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0"/>
            </a:lvl1pPr>
            <a:lvl2pPr marL="391146" indent="0">
              <a:buNone/>
              <a:defRPr sz="1200"/>
            </a:lvl2pPr>
            <a:lvl3pPr marL="782292" indent="0">
              <a:buNone/>
              <a:defRPr sz="1000"/>
            </a:lvl3pPr>
            <a:lvl4pPr marL="1173438" indent="0">
              <a:buNone/>
              <a:defRPr sz="900"/>
            </a:lvl4pPr>
            <a:lvl5pPr marL="1564584" indent="0">
              <a:buNone/>
              <a:defRPr sz="900"/>
            </a:lvl5pPr>
            <a:lvl6pPr marL="1955730" indent="0">
              <a:buNone/>
              <a:defRPr sz="900"/>
            </a:lvl6pPr>
            <a:lvl7pPr marL="2346876" indent="0">
              <a:buNone/>
              <a:defRPr sz="900"/>
            </a:lvl7pPr>
            <a:lvl8pPr marL="2738022" indent="0">
              <a:buNone/>
              <a:defRPr sz="900"/>
            </a:lvl8pPr>
            <a:lvl9pPr marL="312916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7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50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172" y="402567"/>
            <a:ext cx="6783626" cy="6407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1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_DEN\_ПРОЕКТЫ\_МФПА\Университет СИНЕРГИЯ\презентации\Рисунок1.jpg">
            <a:extLst>
              <a:ext uri="{FF2B5EF4-FFF2-40B4-BE49-F238E27FC236}">
                <a16:creationId xmlns:a16="http://schemas.microsoft.com/office/drawing/2014/main" id="{04EA8244-8613-47EF-ADFF-CECBFAAFD3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25898" cy="756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2D85A3D9-8E6C-42BC-A646-80F2D6AECC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7" y="1001906"/>
            <a:ext cx="2610490" cy="461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2507453-DF3E-4843-9C37-520D26E5A1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6766" y="2196455"/>
            <a:ext cx="9599868" cy="3807156"/>
          </a:xfrm>
        </p:spPr>
        <p:txBody>
          <a:bodyPr anchor="ctr">
            <a:normAutofit/>
          </a:bodyPr>
          <a:lstStyle>
            <a:lvl1pPr marL="0" algn="l" defTabSz="10430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5000" b="1" kern="1200" dirty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4180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C1DD5A-7DBA-4220-B8D8-20048D0ABCE3}"/>
              </a:ext>
            </a:extLst>
          </p:cNvPr>
          <p:cNvSpPr/>
          <p:nvPr userDrawn="1"/>
        </p:nvSpPr>
        <p:spPr>
          <a:xfrm>
            <a:off x="0" y="1795828"/>
            <a:ext cx="10693400" cy="47931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CBA8602-5369-476D-B67C-4D459E2AD0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3" y="2919243"/>
            <a:ext cx="9824904" cy="3488816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94963" y="2124447"/>
            <a:ext cx="9824904" cy="421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632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CBA8602-5369-476D-B67C-4D459E2AD0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3" y="2700511"/>
            <a:ext cx="9824904" cy="3707548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94963" y="2124447"/>
            <a:ext cx="9824904" cy="421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0111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92BB8558-F0D2-4EE4-AD81-BEA8F862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3" y="561291"/>
            <a:ext cx="9687193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5C6B6E1A-7427-4160-A1D6-036AF3FE4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62" y="2141571"/>
            <a:ext cx="9824905" cy="442469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2835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5" name="Объект 2">
            <a:extLst>
              <a:ext uri="{FF2B5EF4-FFF2-40B4-BE49-F238E27FC236}">
                <a16:creationId xmlns:a16="http://schemas.microsoft.com/office/drawing/2014/main" id="{73CB2135-A489-4E6B-8FED-92D74838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12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EA6920BC-95BA-4EE0-B6B9-ABDFC2E139F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24212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id="{A4523AE8-D259-411C-A6A2-3CD2D16943E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741209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5" name="Текст 2">
            <a:extLst>
              <a:ext uri="{FF2B5EF4-FFF2-40B4-BE49-F238E27FC236}">
                <a16:creationId xmlns:a16="http://schemas.microsoft.com/office/drawing/2014/main" id="{2C6B67E9-E51A-4189-9E6F-B8FBB553E1FC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741209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Объект 2">
            <a:extLst>
              <a:ext uri="{FF2B5EF4-FFF2-40B4-BE49-F238E27FC236}">
                <a16:creationId xmlns:a16="http://schemas.microsoft.com/office/drawing/2014/main" id="{D9E4D091-F7FD-4BCB-B863-BE189268567B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158207" y="3559861"/>
            <a:ext cx="3154337" cy="3006407"/>
          </a:xfrm>
        </p:spPr>
        <p:txBody>
          <a:bodyPr/>
          <a:lstStyle>
            <a:lvl1pPr marL="271463" indent="-271463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7" name="Текст 2">
            <a:extLst>
              <a:ext uri="{FF2B5EF4-FFF2-40B4-BE49-F238E27FC236}">
                <a16:creationId xmlns:a16="http://schemas.microsoft.com/office/drawing/2014/main" id="{27AE658B-019B-4257-BC1E-5402C16CD9CF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158207" y="2141571"/>
            <a:ext cx="3154337" cy="1276490"/>
          </a:xfrm>
        </p:spPr>
        <p:txBody>
          <a:bodyPr anchor="b">
            <a:normAutofit/>
          </a:bodyPr>
          <a:lstStyle>
            <a:lvl1pPr marL="87313" indent="0">
              <a:buNone/>
              <a:defRPr sz="1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92BB8558-F0D2-4EE4-AD81-BEA8F8628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674" y="561291"/>
            <a:ext cx="9779870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525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EB9B11F2-6547-4B66-9341-F3EB5FC81BDB}"/>
              </a:ext>
            </a:extLst>
          </p:cNvPr>
          <p:cNvSpPr/>
          <p:nvPr userDrawn="1"/>
        </p:nvSpPr>
        <p:spPr>
          <a:xfrm>
            <a:off x="7759261" y="2470407"/>
            <a:ext cx="2359400" cy="40903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0A0A2E56-80E9-457C-85A2-379B7F01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5286" y="6950712"/>
            <a:ext cx="1935669" cy="402567"/>
          </a:xfrm>
          <a:prstGeom prst="rect">
            <a:avLst/>
          </a:prstGeom>
        </p:spPr>
        <p:txBody>
          <a:bodyPr/>
          <a:lstStyle/>
          <a:p>
            <a:pPr algn="l"/>
            <a:fld id="{725C68B6-61C2-468F-89AB-4B9F7531AA68}" type="slidenum">
              <a:rPr lang="ru-RU" smtClean="0"/>
              <a:pPr algn="l"/>
              <a:t>‹#›</a:t>
            </a:fld>
            <a:endParaRPr lang="ru-RU" dirty="0"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5130363-D71A-4697-B9E0-FBA487FC8CD2}"/>
              </a:ext>
            </a:extLst>
          </p:cNvPr>
          <p:cNvSpPr/>
          <p:nvPr userDrawn="1"/>
        </p:nvSpPr>
        <p:spPr>
          <a:xfrm>
            <a:off x="0" y="218297"/>
            <a:ext cx="125720" cy="1255702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C2420F8-15A4-4618-82BB-55758199B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4950" y="6588943"/>
            <a:ext cx="1628450" cy="900750"/>
          </a:xfrm>
          <a:prstGeom prst="rect">
            <a:avLst/>
          </a:prstGeom>
        </p:spPr>
      </p:pic>
      <p:sp>
        <p:nvSpPr>
          <p:cNvPr id="18" name="object 3">
            <a:extLst>
              <a:ext uri="{FF2B5EF4-FFF2-40B4-BE49-F238E27FC236}">
                <a16:creationId xmlns:a16="http://schemas.microsoft.com/office/drawing/2014/main" id="{4C967A7A-8161-4185-84CA-97E80FC9B322}"/>
              </a:ext>
            </a:extLst>
          </p:cNvPr>
          <p:cNvSpPr/>
          <p:nvPr userDrawn="1"/>
        </p:nvSpPr>
        <p:spPr>
          <a:xfrm>
            <a:off x="7222" y="252239"/>
            <a:ext cx="125720" cy="1815708"/>
          </a:xfrm>
          <a:custGeom>
            <a:avLst/>
            <a:gdLst/>
            <a:ahLst/>
            <a:cxnLst/>
            <a:rect l="l" t="t" r="r" b="b"/>
            <a:pathLst>
              <a:path w="81280" h="1144905">
                <a:moveTo>
                  <a:pt x="0" y="1144803"/>
                </a:moveTo>
                <a:lnTo>
                  <a:pt x="81000" y="1144803"/>
                </a:lnTo>
                <a:lnTo>
                  <a:pt x="81000" y="0"/>
                </a:lnTo>
                <a:lnTo>
                  <a:pt x="0" y="0"/>
                </a:lnTo>
                <a:lnTo>
                  <a:pt x="0" y="1144803"/>
                </a:lnTo>
                <a:close/>
              </a:path>
            </a:pathLst>
          </a:custGeom>
          <a:solidFill>
            <a:srgbClr val="EE3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BDCE2DE8-E62B-4A34-8FC0-6B605B6B6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2355" y="1133896"/>
            <a:ext cx="9499375" cy="567848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ru-RU" sz="4100" b="1">
                <a:solidFill>
                  <a:srgbClr val="E60000"/>
                </a:solidFill>
                <a:latin typeface="Arial Black" panose="020B0A04020102020204" pitchFamily="34" charset="0"/>
              </a:defRPr>
            </a:lvl1pPr>
          </a:lstStyle>
          <a:p>
            <a:pPr marL="0" lvl="0" defTabSz="914400"/>
            <a:r>
              <a:rPr lang="ru-RU" dirty="0"/>
              <a:t>ОБРАЗЕЦ ЗАГОЛОВКА</a:t>
            </a:r>
          </a:p>
        </p:txBody>
      </p:sp>
      <p:sp>
        <p:nvSpPr>
          <p:cNvPr id="31" name="Текст 2">
            <a:extLst>
              <a:ext uri="{FF2B5EF4-FFF2-40B4-BE49-F238E27FC236}">
                <a16:creationId xmlns:a16="http://schemas.microsoft.com/office/drawing/2014/main" id="{2B0BFA9E-BDB0-415B-8B27-5B6AB1518DB8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62355" y="489910"/>
            <a:ext cx="9499375" cy="276999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ru-RU" sz="2000" b="1" dirty="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marL="0" lvl="0" defTabSz="91440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42" name="Объект 2">
            <a:extLst>
              <a:ext uri="{FF2B5EF4-FFF2-40B4-BE49-F238E27FC236}">
                <a16:creationId xmlns:a16="http://schemas.microsoft.com/office/drawing/2014/main" id="{DDA1D208-AC82-41CD-AC19-AA520B2C2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1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3" name="Объект 2">
            <a:extLst>
              <a:ext uri="{FF2B5EF4-FFF2-40B4-BE49-F238E27FC236}">
                <a16:creationId xmlns:a16="http://schemas.microsoft.com/office/drawing/2014/main" id="{2CB3BD24-831A-4664-875C-E9C7FB7F8C36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017334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4" name="Объект 2">
            <a:extLst>
              <a:ext uri="{FF2B5EF4-FFF2-40B4-BE49-F238E27FC236}">
                <a16:creationId xmlns:a16="http://schemas.microsoft.com/office/drawing/2014/main" id="{F8D3A8DA-DE38-47DD-9DD4-6DEB7240F64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388977" y="5058739"/>
            <a:ext cx="2304000" cy="150206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E8C385B-C208-4106-8613-8BC5223A3F5C}"/>
              </a:ext>
            </a:extLst>
          </p:cNvPr>
          <p:cNvSpPr/>
          <p:nvPr userDrawn="1"/>
        </p:nvSpPr>
        <p:spPr>
          <a:xfrm>
            <a:off x="648087" y="4846672"/>
            <a:ext cx="7043531" cy="5166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52" name="Текст 2">
            <a:extLst>
              <a:ext uri="{FF2B5EF4-FFF2-40B4-BE49-F238E27FC236}">
                <a16:creationId xmlns:a16="http://schemas.microsoft.com/office/drawing/2014/main" id="{7CEAFFC1-C332-47C7-9CFE-8FE0B3FD0457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757731" y="2484487"/>
            <a:ext cx="2304000" cy="292598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91146" indent="0">
              <a:buNone/>
              <a:defRPr sz="1700" b="1"/>
            </a:lvl2pPr>
            <a:lvl3pPr marL="782292" indent="0">
              <a:buNone/>
              <a:defRPr sz="1500" b="1"/>
            </a:lvl3pPr>
            <a:lvl4pPr marL="1173438" indent="0">
              <a:buNone/>
              <a:defRPr sz="1400" b="1"/>
            </a:lvl4pPr>
            <a:lvl5pPr marL="1564584" indent="0">
              <a:buNone/>
              <a:defRPr sz="1400" b="1"/>
            </a:lvl5pPr>
            <a:lvl6pPr marL="1955730" indent="0">
              <a:buNone/>
              <a:defRPr sz="1400" b="1"/>
            </a:lvl6pPr>
            <a:lvl7pPr marL="2346876" indent="0">
              <a:buNone/>
              <a:defRPr sz="1400" b="1"/>
            </a:lvl7pPr>
            <a:lvl8pPr marL="2738022" indent="0">
              <a:buNone/>
              <a:defRPr sz="1400" b="1"/>
            </a:lvl8pPr>
            <a:lvl9pPr marL="3129168" indent="0">
              <a:buNone/>
              <a:defRPr sz="14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Объект 2">
            <a:extLst>
              <a:ext uri="{FF2B5EF4-FFF2-40B4-BE49-F238E27FC236}">
                <a16:creationId xmlns:a16="http://schemas.microsoft.com/office/drawing/2014/main" id="{BDB58731-0025-45AA-B7E6-AE93EE2F2764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7759260" y="2945191"/>
            <a:ext cx="2311011" cy="3462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8" name="Объект 2">
            <a:extLst>
              <a:ext uri="{FF2B5EF4-FFF2-40B4-BE49-F238E27FC236}">
                <a16:creationId xmlns:a16="http://schemas.microsoft.com/office/drawing/2014/main" id="{E9331FB5-268A-4AC3-A50C-029CFF37D9C2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665571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9" name="Объект 2">
            <a:extLst>
              <a:ext uri="{FF2B5EF4-FFF2-40B4-BE49-F238E27FC236}">
                <a16:creationId xmlns:a16="http://schemas.microsoft.com/office/drawing/2014/main" id="{073B8669-4C3C-4E00-85DA-6D255EE3B472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037214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0" name="Объект 2">
            <a:extLst>
              <a:ext uri="{FF2B5EF4-FFF2-40B4-BE49-F238E27FC236}">
                <a16:creationId xmlns:a16="http://schemas.microsoft.com/office/drawing/2014/main" id="{6D28D3A1-3506-42DA-8E0C-5D900B154BFB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5408857" y="2470407"/>
            <a:ext cx="2304000" cy="23762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391146" indent="0">
              <a:buFontTx/>
              <a:buNone/>
              <a:defRPr sz="1600"/>
            </a:lvl2pPr>
            <a:lvl3pPr marL="782292" indent="0">
              <a:buFontTx/>
              <a:buNone/>
              <a:defRPr sz="1600"/>
            </a:lvl3pPr>
            <a:lvl4pPr marL="1173438" indent="0">
              <a:buFontTx/>
              <a:buNone/>
              <a:defRPr sz="1600"/>
            </a:lvl4pPr>
            <a:lvl5pPr marL="1564584" indent="0">
              <a:buFontTx/>
              <a:buNone/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14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1237457"/>
            <a:ext cx="8020050" cy="2632440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100"/>
            </a:lvl1pPr>
            <a:lvl2pPr marL="391146" indent="0" algn="ctr">
              <a:buNone/>
              <a:defRPr sz="1700"/>
            </a:lvl2pPr>
            <a:lvl3pPr marL="782292" indent="0" algn="ctr">
              <a:buNone/>
              <a:defRPr sz="1500"/>
            </a:lvl3pPr>
            <a:lvl4pPr marL="1173438" indent="0" algn="ctr">
              <a:buNone/>
              <a:defRPr sz="1400"/>
            </a:lvl4pPr>
            <a:lvl5pPr marL="1564584" indent="0" algn="ctr">
              <a:buNone/>
              <a:defRPr sz="1400"/>
            </a:lvl5pPr>
            <a:lvl6pPr marL="1955730" indent="0" algn="ctr">
              <a:buNone/>
              <a:defRPr sz="1400"/>
            </a:lvl6pPr>
            <a:lvl7pPr marL="2346876" indent="0" algn="ctr">
              <a:buNone/>
              <a:defRPr sz="1400"/>
            </a:lvl7pPr>
            <a:lvl8pPr marL="2738022" indent="0" algn="ctr">
              <a:buNone/>
              <a:defRPr sz="1400"/>
            </a:lvl8pPr>
            <a:lvl9pPr marL="3129168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1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265" y="280935"/>
            <a:ext cx="1512396" cy="27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45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71" y="402569"/>
            <a:ext cx="9223058" cy="1461495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171" y="7008172"/>
            <a:ext cx="24060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0CA2-EE7C-4F21-BC99-1B7BC45BB5B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2189" y="7008172"/>
            <a:ext cx="360902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2214" y="7008172"/>
            <a:ext cx="2406015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95CB-C0AE-4384-84F4-5E78CCE15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3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19" r:id="rId3"/>
    <p:sldLayoutId id="2147483739" r:id="rId4"/>
    <p:sldLayoutId id="2147483736" r:id="rId5"/>
    <p:sldLayoutId id="2147483738" r:id="rId6"/>
    <p:sldLayoutId id="2147483737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78229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73" indent="-195573" algn="l" defTabSz="782292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671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7786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1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157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51303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42449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33595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741" indent="-195573" algn="l" defTabSz="782292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6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2292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38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84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30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76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8022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68" algn="l" defTabSz="78229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EBF47-2662-48D1-B238-FBEE452D2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140" y="3420591"/>
            <a:ext cx="9679452" cy="2920355"/>
          </a:xfrm>
        </p:spPr>
        <p:txBody>
          <a:bodyPr>
            <a:normAutofit fontScale="90000"/>
          </a:bodyPr>
          <a:lstStyle/>
          <a:p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ОТЧЕТ </a:t>
            </a:r>
            <a:br>
              <a:rPr lang="ru-RU" sz="2100" dirty="0" smtClean="0"/>
            </a:br>
            <a:r>
              <a:rPr lang="ru-RU" sz="2100" dirty="0" smtClean="0"/>
              <a:t>о прохождении учебной практики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по профессиональному модулю ПМ.02 </a:t>
            </a:r>
            <a:r>
              <a:rPr lang="ru-RU" sz="2100" dirty="0"/>
              <a:t>Организация и проведение экономической и маркетинговой </a:t>
            </a:r>
            <a:r>
              <a:rPr lang="ru-RU" sz="2100" dirty="0" smtClean="0"/>
              <a:t>деятельности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в период с «___»_________20__г. по </a:t>
            </a:r>
            <a:r>
              <a:rPr lang="ru-RU" sz="2100" dirty="0"/>
              <a:t>«___»_________20__г</a:t>
            </a:r>
            <a:r>
              <a:rPr lang="ru-RU" sz="2100" dirty="0" smtClean="0"/>
              <a:t>.</a:t>
            </a:r>
            <a:br>
              <a:rPr lang="ru-RU" sz="21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100" dirty="0" smtClean="0"/>
              <a:t>Специальность 38.02.04. Коммерция (по отраслям)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endParaRPr lang="ru-RU" sz="27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EC7E33D-1387-4B56-A695-F4C72A50F4EE}"/>
              </a:ext>
            </a:extLst>
          </p:cNvPr>
          <p:cNvSpPr txBox="1">
            <a:spLocks/>
          </p:cNvSpPr>
          <p:nvPr/>
        </p:nvSpPr>
        <p:spPr bwMode="auto">
          <a:xfrm>
            <a:off x="426967" y="6084887"/>
            <a:ext cx="8712968" cy="126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ФИО обучающегося</a:t>
            </a: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lang="ru-RU" altLang="ru-RU" sz="2400" dirty="0" smtClean="0">
                <a:solidFill>
                  <a:srgbClr val="FF0000"/>
                </a:solidFill>
                <a:latin typeface="Calibri"/>
              </a:rPr>
              <a:t>____________________________________</a:t>
            </a:r>
            <a:endParaRPr lang="ru-RU" altLang="ru-RU" sz="2400" dirty="0">
              <a:solidFill>
                <a:srgbClr val="FF0000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altLang="ru-RU" sz="2400" dirty="0">
                <a:solidFill>
                  <a:srgbClr val="FF0000"/>
                </a:solidFill>
                <a:latin typeface="Calibri"/>
              </a:rPr>
              <a:t>Группа: </a:t>
            </a:r>
            <a:r>
              <a:rPr lang="ru-RU" altLang="ru-RU" sz="2400" dirty="0" smtClean="0">
                <a:solidFill>
                  <a:srgbClr val="FF0000"/>
                </a:solidFill>
                <a:latin typeface="Calibri"/>
              </a:rPr>
              <a:t>_______________________________________________</a:t>
            </a:r>
            <a:endParaRPr lang="ru-RU" altLang="ru-RU" sz="2400" dirty="0">
              <a:solidFill>
                <a:srgbClr val="FF0000"/>
              </a:solidFill>
              <a:latin typeface="Calibri"/>
            </a:endParaRPr>
          </a:p>
          <a:p>
            <a:pPr algn="l" defTabSz="9144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ФИО Руководителя:</a:t>
            </a:r>
            <a:r>
              <a:rPr kumimoji="0" lang="ru-RU" altLang="ru-RU" sz="2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ru-RU" altLang="ru-RU" sz="2400" dirty="0">
                <a:solidFill>
                  <a:srgbClr val="FF0000"/>
                </a:solidFill>
                <a:latin typeface="Calibri"/>
              </a:rPr>
              <a:t>____________________________________</a:t>
            </a:r>
          </a:p>
          <a:p>
            <a:pPr lvl="0" algn="l" defTabSz="914400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ru-RU" altLang="ru-RU" sz="2200" u="sng" dirty="0">
              <a:solidFill>
                <a:srgbClr val="FF0000"/>
              </a:solidFill>
              <a:latin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ru-RU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ru-RU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2C01-F3A7-4DE2-9DF2-AD08FA482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90" y="194152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НЕГОСУДАРСТВЕННОЕ ОБРАЗОВАТЕЛЬНОЕ ЧАСТНОЕ УЧРЕЖДЕНИЕ ВЫСШЕГО ОБРАЗОВАНИЯ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white"/>
                </a:solidFill>
                <a:latin typeface="Arial" charset="0"/>
              </a:rPr>
              <a:t>«МОСКОВСКИЙ ФИНАНСОВО-ПРОМЫШЛЕННЫЙ УНИВЕРСИТЕТ «СИНЕРГИЯ»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prstClr val="white"/>
                </a:solidFill>
                <a:latin typeface="Arial" charset="0"/>
              </a:rPr>
              <a:t>Колледж «Синергия»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prstClr val="white"/>
                </a:solidFill>
                <a:latin typeface="Arial" charset="0"/>
              </a:rPr>
              <a:t>Кафедра Маркетинга</a:t>
            </a:r>
            <a:endParaRPr lang="ru-RU" altLang="ru-RU" sz="1600" b="1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06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Анализ конкурентов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404" y="2095205"/>
            <a:ext cx="9824904" cy="3488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Изучить </a:t>
            </a:r>
            <a:r>
              <a:rPr lang="ru-RU" dirty="0"/>
              <a:t>экономику района деятельности торгового предприятия; рынки, на которых действует торговая организация, диапазон цен на рынке, соотношение спроса и </a:t>
            </a:r>
            <a:r>
              <a:rPr lang="ru-RU" dirty="0" smtClean="0"/>
              <a:t>предложения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14" b="13602"/>
          <a:stretch/>
        </p:blipFill>
        <p:spPr bwMode="auto">
          <a:xfrm>
            <a:off x="1296749" y="3348583"/>
            <a:ext cx="8136904" cy="3106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26220" y="5940871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ctr"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ctr"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ctr">
              <a:spcAft>
                <a:spcPts val="0"/>
              </a:spcAft>
            </a:pPr>
            <a:r>
              <a:rPr lang="ru-RU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Рисунок 3. Конкуренты ООО «Лакомка»</a:t>
            </a:r>
            <a:endParaRPr lang="ru-RU" sz="18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3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Анализ деятельности отдела маркетинга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749" y="2268463"/>
            <a:ext cx="9824904" cy="3488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Представить организационную структуру отдела маркетинга и продаж, функциональные обязанности работающих </a:t>
            </a:r>
            <a:r>
              <a:rPr lang="ru-RU" dirty="0" smtClean="0"/>
              <a:t>сотрудников:</a:t>
            </a:r>
          </a:p>
          <a:p>
            <a:pPr algn="just"/>
            <a:r>
              <a:rPr lang="ru-RU" dirty="0" smtClean="0"/>
              <a:t>Менеджер по рекламе и </a:t>
            </a:r>
            <a:r>
              <a:rPr lang="en-US" dirty="0" smtClean="0"/>
              <a:t>PR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Аналитик;</a:t>
            </a:r>
          </a:p>
          <a:p>
            <a:pPr algn="just"/>
            <a:r>
              <a:rPr lang="ru-RU" dirty="0" smtClean="0"/>
              <a:t>Маркетолог;</a:t>
            </a:r>
          </a:p>
          <a:p>
            <a:pPr algn="just"/>
            <a:r>
              <a:rPr lang="en-US" dirty="0" smtClean="0"/>
              <a:t>Project</a:t>
            </a:r>
            <a:r>
              <a:rPr lang="ru-RU" dirty="0" smtClean="0"/>
              <a:t>-менеджер;</a:t>
            </a:r>
          </a:p>
          <a:p>
            <a:pPr algn="just"/>
            <a:r>
              <a:rPr lang="en-US" dirty="0" smtClean="0"/>
              <a:t>Event-</a:t>
            </a:r>
            <a:r>
              <a:rPr lang="ru-RU" dirty="0" smtClean="0"/>
              <a:t>менеджер и т.д.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92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Анализ деятельности отдела маркетинга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749" y="2268463"/>
            <a:ext cx="9824904" cy="3488816"/>
          </a:xfrm>
        </p:spPr>
        <p:txBody>
          <a:bodyPr>
            <a:normAutofit/>
          </a:bodyPr>
          <a:lstStyle/>
          <a:p>
            <a:r>
              <a:rPr lang="ru-RU" dirty="0"/>
              <a:t>Рассмотреть взаимосвязь отдела с другими подразделениями торговой </a:t>
            </a:r>
            <a:r>
              <a:rPr lang="ru-RU" dirty="0" smtClean="0"/>
              <a:t>организации</a:t>
            </a:r>
            <a:endParaRPr lang="ru-RU" dirty="0"/>
          </a:p>
          <a:p>
            <a:pPr algn="just"/>
            <a:r>
              <a:rPr lang="ru-RU" dirty="0"/>
              <a:t>Изучить последовательность маркетинговых мероприятий, применяемых в торговой </a:t>
            </a:r>
            <a:r>
              <a:rPr lang="ru-RU" dirty="0" smtClean="0"/>
              <a:t>организации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818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Анализ маркетинговой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749" y="2268463"/>
            <a:ext cx="9824904" cy="3488816"/>
          </a:xfrm>
        </p:spPr>
        <p:txBody>
          <a:bodyPr>
            <a:normAutofit/>
          </a:bodyPr>
          <a:lstStyle/>
          <a:p>
            <a:r>
              <a:rPr lang="ru-RU" dirty="0"/>
              <a:t>Рассмотреть </a:t>
            </a:r>
            <a:r>
              <a:rPr lang="ru-RU" dirty="0" smtClean="0"/>
              <a:t>маркетинговые стратегии торгового предприятия, оценить их эффективность</a:t>
            </a:r>
            <a:endParaRPr lang="ru-RU" dirty="0"/>
          </a:p>
          <a:p>
            <a:pPr algn="just"/>
            <a:r>
              <a:rPr lang="ru-RU" dirty="0" smtClean="0"/>
              <a:t>Изучить используемые предприятием каналы коммуникации</a:t>
            </a:r>
          </a:p>
          <a:p>
            <a:pPr algn="just"/>
            <a:r>
              <a:rPr lang="ru-RU" dirty="0" smtClean="0"/>
              <a:t>Провести анализ структуры покупателей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9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132" y="468263"/>
            <a:ext cx="9687193" cy="332399"/>
          </a:xfrm>
        </p:spPr>
        <p:txBody>
          <a:bodyPr/>
          <a:lstStyle/>
          <a:p>
            <a:r>
              <a:rPr lang="ru-RU" sz="2400" dirty="0"/>
              <a:t>Анализ структуры покупателей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850653"/>
              </p:ext>
            </p:extLst>
          </p:nvPr>
        </p:nvGraphicFramePr>
        <p:xfrm>
          <a:off x="1026220" y="1908424"/>
          <a:ext cx="83529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26220" y="5940871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ctr"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ctr"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ctr">
              <a:spcAft>
                <a:spcPts val="0"/>
              </a:spcAft>
            </a:pPr>
            <a:r>
              <a:rPr lang="ru-RU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Рисунок 4. </a:t>
            </a: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покупателей спортивных товаров по уровню дохода на одного члена семьи</a:t>
            </a:r>
          </a:p>
        </p:txBody>
      </p:sp>
    </p:spTree>
    <p:extLst>
      <p:ext uri="{BB962C8B-B14F-4D97-AF65-F5344CB8AC3E}">
        <p14:creationId xmlns:p14="http://schemas.microsoft.com/office/powerpoint/2010/main" val="3376532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132" y="468263"/>
            <a:ext cx="9687193" cy="332399"/>
          </a:xfrm>
        </p:spPr>
        <p:txBody>
          <a:bodyPr/>
          <a:lstStyle/>
          <a:p>
            <a:r>
              <a:rPr lang="ru-RU" sz="2400" dirty="0"/>
              <a:t>Анализ </a:t>
            </a:r>
            <a:r>
              <a:rPr lang="ru-RU" sz="2400" dirty="0" smtClean="0"/>
              <a:t>маркетинговой деятельности</a:t>
            </a:r>
            <a:endParaRPr lang="ru-RU" sz="2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4276" y="2052439"/>
            <a:ext cx="9824904" cy="3024336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271463" indent="-271463" algn="l" defTabSz="782292" rtl="0" eaLnBrk="1" latinLnBrk="0" hangingPunct="1">
              <a:lnSpc>
                <a:spcPct val="90000"/>
              </a:lnSpc>
              <a:spcBef>
                <a:spcPts val="856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6719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865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011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0157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1303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2449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3595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4741" indent="-195573" algn="l" defTabSz="782292" rtl="0" eaLnBrk="1" latinLnBrk="0" hangingPunct="1">
              <a:lnSpc>
                <a:spcPct val="90000"/>
              </a:lnSpc>
              <a:spcBef>
                <a:spcPts val="428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Проанализировать потребителей, особенности их поведения</a:t>
            </a:r>
          </a:p>
          <a:p>
            <a:r>
              <a:rPr lang="ru-RU" dirty="0"/>
              <a:t>Охарактеризовать методы изучения покупательского </a:t>
            </a:r>
            <a:r>
              <a:rPr lang="ru-RU" dirty="0" smtClean="0"/>
              <a:t>спроса </a:t>
            </a:r>
          </a:p>
          <a:p>
            <a:r>
              <a:rPr lang="ru-RU" dirty="0" smtClean="0"/>
              <a:t>Изучить </a:t>
            </a:r>
            <a:r>
              <a:rPr lang="ru-RU" dirty="0"/>
              <a:t>опыт </a:t>
            </a:r>
            <a:r>
              <a:rPr lang="ru-RU" dirty="0" smtClean="0"/>
              <a:t>исследуемого торгового предприятия</a:t>
            </a:r>
          </a:p>
          <a:p>
            <a:r>
              <a:rPr lang="ru-RU" dirty="0"/>
              <a:t>Выявить достоинства и недостатки в организации маркетинговой деятельности исследуемого торгового предприятия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587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490446"/>
            <a:ext cx="9687193" cy="1842043"/>
          </a:xfrm>
        </p:spPr>
        <p:txBody>
          <a:bodyPr/>
          <a:lstStyle/>
          <a:p>
            <a:r>
              <a:rPr lang="ru-RU" sz="2400" dirty="0"/>
              <a:t>Проведение рекламных акций, кампаний, других маркетинговых коммуникаций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Описать бизнес-процесс планирования и проведения рекламных акций на предприятии, дать краткую характеристику и ожидаемую выгоду для </a:t>
            </a:r>
            <a:r>
              <a:rPr lang="ru-RU" dirty="0" smtClean="0"/>
              <a:t>предприятия</a:t>
            </a:r>
            <a:endParaRPr lang="ru-RU" dirty="0"/>
          </a:p>
          <a:p>
            <a:pPr algn="just"/>
            <a:r>
              <a:rPr lang="ru-RU" dirty="0"/>
              <a:t>Принять участие в рекламировании товаров (услуг) предприятия и описать этот опыт в </a:t>
            </a:r>
            <a:r>
              <a:rPr lang="ru-RU" dirty="0" smtClean="0"/>
              <a:t>отчете</a:t>
            </a:r>
            <a:endParaRPr lang="ru-RU" dirty="0"/>
          </a:p>
          <a:p>
            <a:pPr algn="just"/>
            <a:r>
              <a:rPr lang="ru-RU" dirty="0"/>
              <a:t>Представить опыт личного участия или работников отдела в проведении выставок-продаж, дегустации или демонстрации </a:t>
            </a:r>
            <a:r>
              <a:rPr lang="ru-RU" dirty="0" smtClean="0"/>
              <a:t>товаров</a:t>
            </a:r>
            <a:endParaRPr lang="ru-RU" dirty="0"/>
          </a:p>
          <a:p>
            <a:pPr marL="0" indent="0" algn="just">
              <a:buNone/>
            </a:pPr>
            <a:r>
              <a:rPr lang="ru-RU" i="1" dirty="0" smtClean="0"/>
              <a:t>Представить </a:t>
            </a:r>
            <a:r>
              <a:rPr lang="ru-RU" i="1" dirty="0"/>
              <a:t>фотоотчет </a:t>
            </a:r>
            <a:r>
              <a:rPr lang="ru-RU" i="1" dirty="0" smtClean="0"/>
              <a:t>личного опыта рекламирования товаров (услуг) предприятия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57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656645"/>
            <a:ext cx="9687193" cy="1509644"/>
          </a:xfrm>
        </p:spPr>
        <p:txBody>
          <a:bodyPr/>
          <a:lstStyle/>
          <a:p>
            <a:r>
              <a:rPr lang="ru-RU" sz="2400" dirty="0" smtClean="0"/>
              <a:t>Анкетирование потребителей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/>
              <a:t>предприятия, в котором проходите практику, представить обоснование целесообразности выбора и применения маркетинговых </a:t>
            </a:r>
            <a:r>
              <a:rPr lang="ru-RU" dirty="0" smtClean="0"/>
              <a:t>коммуникаций</a:t>
            </a:r>
          </a:p>
          <a:p>
            <a:pPr marL="0" indent="0" algn="just">
              <a:buNone/>
            </a:pPr>
            <a:r>
              <a:rPr lang="ru-RU" i="1" dirty="0"/>
              <a:t>Представить </a:t>
            </a:r>
            <a:r>
              <a:rPr lang="ru-RU" i="1" dirty="0" smtClean="0"/>
              <a:t>макет </a:t>
            </a:r>
            <a:r>
              <a:rPr lang="ru-RU" i="1" dirty="0"/>
              <a:t>опросного листа (анкеты) для выявления предпочтений разных товаров (услуг)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613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490446"/>
            <a:ext cx="9687193" cy="1842043"/>
          </a:xfrm>
        </p:spPr>
        <p:txBody>
          <a:bodyPr/>
          <a:lstStyle/>
          <a:p>
            <a:r>
              <a:rPr lang="ru-RU" sz="2400" dirty="0" smtClean="0"/>
              <a:t>Процедура оформления </a:t>
            </a:r>
            <a:r>
              <a:rPr lang="ru-RU" sz="2400" dirty="0"/>
              <a:t>финансовых </a:t>
            </a:r>
            <a:r>
              <a:rPr lang="ru-RU" sz="2400" dirty="0" smtClean="0"/>
              <a:t>документов </a:t>
            </a:r>
            <a:r>
              <a:rPr lang="ru-RU" sz="2400" dirty="0"/>
              <a:t>и отчетов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Изучить организацию и порядок составления финансовых документов. Описать порядок составления перечня финансовых </a:t>
            </a:r>
            <a:r>
              <a:rPr lang="ru-RU" dirty="0" smtClean="0"/>
              <a:t>документов</a:t>
            </a:r>
            <a:endParaRPr lang="ru-RU" dirty="0"/>
          </a:p>
          <a:p>
            <a:pPr algn="just"/>
            <a:r>
              <a:rPr lang="ru-RU" dirty="0"/>
              <a:t>Составить приходные и расходные документы к товарному </a:t>
            </a:r>
            <a:r>
              <a:rPr lang="ru-RU" dirty="0" smtClean="0"/>
              <a:t>отчету</a:t>
            </a:r>
            <a:endParaRPr lang="ru-RU" dirty="0"/>
          </a:p>
          <a:p>
            <a:pPr algn="just"/>
            <a:r>
              <a:rPr lang="ru-RU" dirty="0"/>
              <a:t>Оформить товарный отчет. Составить акт уценки или списания на нестандартные товары, брак, отходы, недостачу, пересортицу </a:t>
            </a:r>
            <a:r>
              <a:rPr lang="ru-RU" dirty="0" smtClean="0"/>
              <a:t>товаров</a:t>
            </a:r>
            <a:endParaRPr lang="ru-RU" dirty="0"/>
          </a:p>
          <a:p>
            <a:pPr algn="just"/>
            <a:r>
              <a:rPr lang="ru-RU" dirty="0"/>
              <a:t>Составить акт передачи материальных ценностей. Оформить документы по переоценке и уценке товаров. Принять участие в инвентаризации и оформлении отчета. Представить финансовый план организации – базы прохождения </a:t>
            </a:r>
            <a:r>
              <a:rPr lang="ru-RU" dirty="0" smtClean="0"/>
              <a:t>практики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i="1" dirty="0"/>
              <a:t>П</a:t>
            </a:r>
            <a:r>
              <a:rPr lang="ru-RU" sz="2500" i="1" dirty="0" smtClean="0"/>
              <a:t>редставить </a:t>
            </a:r>
            <a:r>
              <a:rPr lang="ru-RU" sz="2500" i="1" dirty="0"/>
              <a:t>скан-фото </a:t>
            </a:r>
            <a:r>
              <a:rPr lang="ru-RU" sz="2500" i="1" dirty="0" smtClean="0"/>
              <a:t>образцов заполненных финансовых документов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54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490446"/>
            <a:ext cx="9687193" cy="1842043"/>
          </a:xfrm>
        </p:spPr>
        <p:txBody>
          <a:bodyPr/>
          <a:lstStyle/>
          <a:p>
            <a:r>
              <a:rPr lang="ru-RU" sz="2400" dirty="0"/>
              <a:t>Процедура проведения денежных расчетов с покупателями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Перечислить виды и формы расчетов, осуществляемых предприятием в своей хозяйственной </a:t>
            </a:r>
            <a:r>
              <a:rPr lang="ru-RU" dirty="0" smtClean="0"/>
              <a:t>деятельности</a:t>
            </a:r>
            <a:endParaRPr lang="ru-RU" dirty="0"/>
          </a:p>
          <a:p>
            <a:pPr algn="just"/>
            <a:r>
              <a:rPr lang="ru-RU" dirty="0"/>
              <a:t>Провести проверку подлинности банкнот через детектор подлинности </a:t>
            </a:r>
            <a:r>
              <a:rPr lang="ru-RU" dirty="0" smtClean="0"/>
              <a:t>банкнот</a:t>
            </a:r>
            <a:endParaRPr lang="ru-RU" dirty="0"/>
          </a:p>
          <a:p>
            <a:pPr algn="just"/>
            <a:r>
              <a:rPr lang="ru-RU" dirty="0"/>
              <a:t>Определить курсовые разницы по операциям с </a:t>
            </a:r>
            <a:r>
              <a:rPr lang="ru-RU" dirty="0" smtClean="0"/>
              <a:t>валютой</a:t>
            </a:r>
            <a:endParaRPr lang="ru-RU" dirty="0"/>
          </a:p>
          <a:p>
            <a:pPr algn="just"/>
            <a:r>
              <a:rPr lang="ru-RU" dirty="0"/>
              <a:t>Используя кассовый метод, подсчитать денежную выручку за </a:t>
            </a:r>
            <a:r>
              <a:rPr lang="ru-RU" dirty="0" smtClean="0"/>
              <a:t>день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i="1" dirty="0"/>
              <a:t>П</a:t>
            </a:r>
            <a:r>
              <a:rPr lang="ru-RU" sz="2500" i="1" dirty="0" smtClean="0"/>
              <a:t>редставить фотоотчет проверки подлинности банкнот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5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674" y="468263"/>
            <a:ext cx="9687193" cy="332399"/>
          </a:xfrm>
        </p:spPr>
        <p:txBody>
          <a:bodyPr/>
          <a:lstStyle/>
          <a:p>
            <a:r>
              <a:rPr lang="ru-RU" sz="2400" dirty="0" smtClean="0"/>
              <a:t>Содержание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674" y="1908423"/>
            <a:ext cx="9683103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организационная характеристика предприятия сферы (розничной/ оптовой) торговли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7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-аналитическая часть. Сбор информации об объекте практики и анализ содержания источников </a:t>
            </a:r>
            <a:endParaRPr lang="ru-RU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рынка товаров и </a:t>
            </a: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торгового предприятия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потребностей (спроса) на товары и определение соответствующих типов маркетинга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реализации маркетинговых мероприятий в соответствии с конъюнктурой рынка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Проектно-экспериментальная часть.</a:t>
            </a:r>
            <a:r>
              <a:rPr lang="en-US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Экспериментально-практическая работа. 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необходимых умений и 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первоначального опыта практической работы </a:t>
            </a:r>
            <a:r>
              <a: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в рамках освоения вида деятельности ВД 2. Организация и проведение экономической и маркетинговой деятельности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Проведение рекламных акций, кампаний, других маркетинговых коммуникаций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Характеристика процедуры оформления финансовых документов и отчетов </a:t>
            </a:r>
            <a:endParaRPr lang="ru-RU" sz="17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Характеристика процедуры проведения денежных расчетов с покупателями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Характеристика процедуры расчета основных налогов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Анализ показателей финансово-хозяйственной деятельности торговой (сбытовой) организации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17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402626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656645"/>
            <a:ext cx="9687193" cy="1509644"/>
          </a:xfrm>
        </p:spPr>
        <p:txBody>
          <a:bodyPr/>
          <a:lstStyle/>
          <a:p>
            <a:r>
              <a:rPr lang="ru-RU" sz="2400" dirty="0" smtClean="0"/>
              <a:t>Система сбыта торгового предприятия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Описать систему сбыта </a:t>
            </a:r>
            <a:r>
              <a:rPr lang="ru-RU" dirty="0" smtClean="0"/>
              <a:t>торгового предприятия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500" i="1" dirty="0" smtClean="0"/>
          </a:p>
          <a:p>
            <a:pPr marL="0" indent="0" algn="just">
              <a:buNone/>
            </a:pPr>
            <a:r>
              <a:rPr lang="ru-RU" sz="2500" i="1" dirty="0" smtClean="0"/>
              <a:t>Представить схему канала распределения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65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656645"/>
            <a:ext cx="9687193" cy="1509644"/>
          </a:xfrm>
        </p:spPr>
        <p:txBody>
          <a:bodyPr/>
          <a:lstStyle/>
          <a:p>
            <a:r>
              <a:rPr lang="ru-RU" sz="2400" dirty="0" smtClean="0"/>
              <a:t>Стратегии ценообразования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Описать стратегии ценообразования, принятые на предприятии на производимые товары (услуги</a:t>
            </a:r>
            <a:r>
              <a:rPr lang="ru-RU" dirty="0" smtClean="0"/>
              <a:t>)</a:t>
            </a:r>
            <a:endParaRPr lang="ru-RU" sz="2500" i="1" dirty="0" smtClean="0"/>
          </a:p>
          <a:p>
            <a:pPr marL="0" indent="0" algn="just">
              <a:buNone/>
            </a:pPr>
            <a:endParaRPr lang="ru-RU" sz="2500" i="1" dirty="0" smtClean="0"/>
          </a:p>
          <a:p>
            <a:pPr marL="0" indent="0" algn="just">
              <a:buNone/>
            </a:pPr>
            <a:r>
              <a:rPr lang="ru-RU" sz="2500" i="1" dirty="0" smtClean="0"/>
              <a:t>Представить схему исследуемых стратегий ценообразования 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86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656645"/>
            <a:ext cx="9687193" cy="1509644"/>
          </a:xfrm>
        </p:spPr>
        <p:txBody>
          <a:bodyPr/>
          <a:lstStyle/>
          <a:p>
            <a:r>
              <a:rPr lang="ru-RU" sz="2400" dirty="0"/>
              <a:t>Процедура расчета основных налогов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Составить перечень налогов, уплачиваемых организацией – базой </a:t>
            </a:r>
            <a:r>
              <a:rPr lang="ru-RU" dirty="0" smtClean="0"/>
              <a:t>практики</a:t>
            </a:r>
          </a:p>
          <a:p>
            <a:pPr algn="just"/>
            <a:r>
              <a:rPr lang="ru-RU" dirty="0" smtClean="0"/>
              <a:t>Выполнить </a:t>
            </a:r>
            <a:r>
              <a:rPr lang="ru-RU" dirty="0"/>
              <a:t>расчеты и оформить налоговые декларации по видам уплачиваемых </a:t>
            </a:r>
            <a:r>
              <a:rPr lang="ru-RU" dirty="0" smtClean="0"/>
              <a:t>налогов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00" i="1" dirty="0"/>
              <a:t>П</a:t>
            </a:r>
            <a:r>
              <a:rPr lang="ru-RU" sz="2500" i="1" dirty="0" smtClean="0"/>
              <a:t>редставить скан-фото образцов налоговых деклараций по видам уплачиваемых налогов</a:t>
            </a:r>
            <a:endParaRPr lang="ru-RU" sz="2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52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963" y="656645"/>
            <a:ext cx="9687193" cy="1509644"/>
          </a:xfrm>
        </p:spPr>
        <p:txBody>
          <a:bodyPr/>
          <a:lstStyle/>
          <a:p>
            <a:r>
              <a:rPr lang="ru-RU" sz="2400" dirty="0"/>
              <a:t>Процедура расчета основных налогов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По каждому налогу рассмотреть следующие элементы: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объект </a:t>
            </a:r>
            <a:r>
              <a:rPr lang="ru-RU" dirty="0"/>
              <a:t>налогообложения;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налоговая </a:t>
            </a:r>
            <a:r>
              <a:rPr lang="ru-RU" dirty="0"/>
              <a:t>ставка;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налоговый </a:t>
            </a:r>
            <a:r>
              <a:rPr lang="ru-RU" dirty="0"/>
              <a:t>период;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налоговая </a:t>
            </a:r>
            <a:r>
              <a:rPr lang="ru-RU" dirty="0"/>
              <a:t>база;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порядок </a:t>
            </a:r>
            <a:r>
              <a:rPr lang="ru-RU" dirty="0"/>
              <a:t>исчисления налогов;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сроки </a:t>
            </a:r>
            <a:r>
              <a:rPr lang="ru-RU" dirty="0"/>
              <a:t>и порядок уплаты;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установленные </a:t>
            </a:r>
            <a:r>
              <a:rPr lang="ru-RU" dirty="0"/>
              <a:t>льготы;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отражение </a:t>
            </a:r>
            <a:r>
              <a:rPr lang="ru-RU" dirty="0"/>
              <a:t>суммы исчисленных налогов в бухгалтерском учете;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порядок </a:t>
            </a:r>
            <a:r>
              <a:rPr lang="ru-RU" dirty="0"/>
              <a:t>составления налоговых деклараций;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сроки </a:t>
            </a:r>
            <a:r>
              <a:rPr lang="ru-RU" dirty="0"/>
              <a:t>представления налоговых расчетов и </a:t>
            </a:r>
            <a:r>
              <a:rPr lang="ru-RU" dirty="0" smtClean="0"/>
              <a:t>деклараций</a:t>
            </a:r>
          </a:p>
        </p:txBody>
      </p:sp>
    </p:spTree>
    <p:extLst>
      <p:ext uri="{BB962C8B-B14F-4D97-AF65-F5344CB8AC3E}">
        <p14:creationId xmlns:p14="http://schemas.microsoft.com/office/powerpoint/2010/main" val="3249356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818" y="549562"/>
            <a:ext cx="9687193" cy="13696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Анализ показателей финансово-хозяйственной деятельности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94963" y="1836415"/>
            <a:ext cx="9824904" cy="457164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На основе бухгалтерского баланса и отчета о финансовых результатах за предыдущий календарный год рассчитать показатели финансового состояния торгового предприятия, такие как: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cs typeface="Times New Roman" panose="02020603050405020304" pitchFamily="18" charset="0"/>
              </a:rPr>
              <a:t>1</a:t>
            </a:r>
            <a:r>
              <a:rPr lang="ru-RU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ru-RU" dirty="0">
                <a:cs typeface="Times New Roman" panose="02020603050405020304" pitchFamily="18" charset="0"/>
              </a:rPr>
              <a:t>Рентабельность продаж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2. </a:t>
            </a:r>
            <a:r>
              <a:rPr lang="ru-RU" dirty="0">
                <a:cs typeface="Times New Roman" panose="02020603050405020304" pitchFamily="18" charset="0"/>
              </a:rPr>
              <a:t>Темпы роста прибыли и выручки от реализации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3. Доходы от торговой надбавки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4. Издержки обращения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5. Валовой доход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cs typeface="Times New Roman" panose="02020603050405020304" pitchFamily="18" charset="0"/>
              </a:rPr>
              <a:t>6. Налог на прибыль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cs typeface="Times New Roman" panose="02020603050405020304" pitchFamily="18" charset="0"/>
              </a:rPr>
              <a:t>7</a:t>
            </a:r>
            <a:r>
              <a:rPr lang="ru-RU" dirty="0" smtClean="0">
                <a:cs typeface="Times New Roman" panose="02020603050405020304" pitchFamily="18" charset="0"/>
              </a:rPr>
              <a:t>. Чистая прибыль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25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140" y="396255"/>
            <a:ext cx="9289032" cy="664797"/>
          </a:xfrm>
        </p:spPr>
        <p:txBody>
          <a:bodyPr/>
          <a:lstStyle/>
          <a:p>
            <a:pPr algn="just"/>
            <a:r>
              <a:rPr lang="ru-RU" altLang="ru-RU" sz="2400" dirty="0"/>
              <a:t>А</a:t>
            </a:r>
            <a:r>
              <a:rPr lang="ru-RU" altLang="ru-RU" sz="2400" dirty="0" smtClean="0"/>
              <a:t>нализ показателей экономической </a:t>
            </a:r>
            <a:r>
              <a:rPr lang="ru-RU" altLang="ru-RU" sz="2400" dirty="0"/>
              <a:t>деятельности </a:t>
            </a:r>
            <a:r>
              <a:rPr lang="ru-RU" altLang="ru-RU" sz="2400" dirty="0" smtClean="0"/>
              <a:t>торгового предприятия «…» за 20__-20__ гг.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619085"/>
              </p:ext>
            </p:extLst>
          </p:nvPr>
        </p:nvGraphicFramePr>
        <p:xfrm>
          <a:off x="0" y="1764407"/>
          <a:ext cx="10693400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9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5791">
                <a:tc>
                  <a:txBody>
                    <a:bodyPr/>
                    <a:lstStyle/>
                    <a:p>
                      <a:pPr marL="0" marR="98425" indent="0" algn="ctr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 gridSpan="2">
                  <a:txBody>
                    <a:bodyPr/>
                    <a:lstStyle/>
                    <a:p>
                      <a:pPr marL="0" marR="98425" indent="0" algn="ctr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98425" indent="0" algn="ctr">
                        <a:lnSpc>
                          <a:spcPct val="150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+,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98425" indent="450850" algn="l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 anchor="ctr"/>
                </a:tc>
                <a:tc>
                  <a:txBody>
                    <a:bodyPr/>
                    <a:lstStyle/>
                    <a:p>
                      <a:pPr marL="0" marR="98425" indent="0" algn="ctr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 anchor="ctr"/>
                </a:tc>
                <a:tc>
                  <a:txBody>
                    <a:bodyPr/>
                    <a:lstStyle/>
                    <a:p>
                      <a:pPr marL="0" marR="98425" indent="0" algn="ctr">
                        <a:lnSpc>
                          <a:spcPct val="150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2020/2019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 anchor="ctr"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824">
                <a:tc>
                  <a:txBody>
                    <a:bodyPr/>
                    <a:lstStyle/>
                    <a:p>
                      <a:pPr marL="0" marR="98425" indent="0" algn="l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Выручка от реализации продукции, тыс. руб.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728">
                <a:tc>
                  <a:txBody>
                    <a:bodyPr/>
                    <a:lstStyle/>
                    <a:p>
                      <a:pPr marL="0" marR="98425" indent="0" algn="l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Себестоимость товаров,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650">
                <a:tc>
                  <a:txBody>
                    <a:bodyPr/>
                    <a:lstStyle/>
                    <a:p>
                      <a:pPr marL="0" marR="98425" indent="0" algn="l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от реализации продаж, тыс. руб.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728">
                <a:tc>
                  <a:txBody>
                    <a:bodyPr/>
                    <a:lstStyle/>
                    <a:p>
                      <a:pPr marL="0" marR="98425" indent="0" algn="l">
                        <a:lnSpc>
                          <a:spcPct val="161000"/>
                        </a:lnSpc>
                        <a:spcAft>
                          <a:spcPts val="55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рентабельности, %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17" marR="63517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20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673" y="512816"/>
            <a:ext cx="7982379" cy="664797"/>
          </a:xfr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ru-RU" sz="2400" dirty="0" smtClean="0"/>
              <a:t>Выводы и рекомендации по итогам прохождения учебной практики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1908423"/>
            <a:ext cx="9824904" cy="460851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</a:t>
            </a:r>
            <a:r>
              <a:rPr lang="ru-RU" dirty="0" smtClean="0"/>
              <a:t>формулировать </a:t>
            </a:r>
            <a:r>
              <a:rPr lang="ru-RU" dirty="0"/>
              <a:t>выводы по результатам анализа работы структурного подразделения, осуществляющего маркетинговую деятельность в </a:t>
            </a:r>
            <a:r>
              <a:rPr lang="ru-RU" dirty="0" smtClean="0"/>
              <a:t>организации</a:t>
            </a:r>
            <a:endParaRPr lang="ru-RU" dirty="0"/>
          </a:p>
          <a:p>
            <a:pPr algn="just"/>
            <a:r>
              <a:rPr lang="ru-RU" dirty="0" smtClean="0"/>
              <a:t>Представить </a:t>
            </a:r>
            <a:r>
              <a:rPr lang="ru-RU" dirty="0"/>
              <a:t>характеристику сегментов потребителей (по уровню доходов, сумме и повторяемости покупок, возрасту, полу и др</a:t>
            </a:r>
            <a:r>
              <a:rPr lang="ru-RU" dirty="0" smtClean="0"/>
              <a:t>.)</a:t>
            </a:r>
            <a:endParaRPr lang="ru-RU" dirty="0"/>
          </a:p>
          <a:p>
            <a:pPr algn="just"/>
            <a:r>
              <a:rPr lang="ru-RU" dirty="0" smtClean="0"/>
              <a:t>Определить </a:t>
            </a:r>
            <a:r>
              <a:rPr lang="ru-RU" dirty="0"/>
              <a:t>конкурентные преимущества организации, описать их перечень в сравнении с </a:t>
            </a:r>
            <a:r>
              <a:rPr lang="ru-RU" dirty="0" smtClean="0"/>
              <a:t>конкурентами</a:t>
            </a:r>
            <a:endParaRPr lang="ru-RU" dirty="0"/>
          </a:p>
          <a:p>
            <a:pPr algn="just"/>
            <a:r>
              <a:rPr lang="ru-RU" dirty="0" smtClean="0"/>
              <a:t>Привести </a:t>
            </a:r>
            <a:r>
              <a:rPr lang="ru-RU" dirty="0"/>
              <a:t>доказательную базу по объему продаж, потребительским и экономическим показателям </a:t>
            </a:r>
            <a:r>
              <a:rPr lang="ru-RU" dirty="0" smtClean="0"/>
              <a:t>(рекомендуется </a:t>
            </a:r>
            <a:r>
              <a:rPr lang="ru-RU" dirty="0"/>
              <a:t>оформить в виде таблицы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148" y="3435107"/>
            <a:ext cx="9865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" indent="291465" algn="just"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R="53975" indent="291465" algn="just"/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4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9AA99-22D7-45B3-8069-6E1FEDD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328" y="180231"/>
            <a:ext cx="9217024" cy="1329595"/>
          </a:xfrm>
        </p:spPr>
        <p:txBody>
          <a:bodyPr/>
          <a:lstStyle/>
          <a:p>
            <a:pPr lvl="0"/>
            <a:r>
              <a:rPr lang="ru-RU" sz="2400" dirty="0" smtClean="0"/>
              <a:t>ЛИЧНАЯ </a:t>
            </a:r>
            <a:r>
              <a:rPr lang="ru-RU" sz="2400" dirty="0"/>
              <a:t>КАРТОЧКА </a:t>
            </a:r>
            <a:r>
              <a:rPr lang="ru-RU" sz="2400" dirty="0" smtClean="0"/>
              <a:t>ИНСТРУКТАЖА </a:t>
            </a:r>
            <a:br>
              <a:rPr lang="ru-RU" sz="2400" dirty="0" smtClean="0"/>
            </a:br>
            <a:r>
              <a:rPr lang="ru-RU" sz="2400" dirty="0" smtClean="0"/>
              <a:t>ПО </a:t>
            </a:r>
            <a:r>
              <a:rPr lang="ru-RU" sz="2400" dirty="0"/>
              <a:t>БЕЗОПАСНЫМ МЕТОДАМ РАБОТЫ, ПРОМСАНИТАРИИ И П</a:t>
            </a:r>
            <a:r>
              <a:rPr lang="ru-RU" sz="2400" dirty="0" smtClean="0"/>
              <a:t>РОТИВОПОЖАРНОЙ </a:t>
            </a:r>
            <a:r>
              <a:rPr lang="ru-RU" sz="2400" dirty="0"/>
              <a:t>БЕЗОПАСНОСТИ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4132" y="1980431"/>
            <a:ext cx="10081120" cy="698652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I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Вводный инструктаж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Провел инженер по охране труда и технике 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безопасности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______________________________________________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(</a:t>
            </a:r>
            <a:r>
              <a:rPr lang="ru-RU" sz="1600" baseline="30000" dirty="0">
                <a:solidFill>
                  <a:schemeClr val="accent6">
                    <a:lumMod val="50000"/>
                  </a:schemeClr>
                </a:solidFill>
              </a:rPr>
              <a:t>Ф.И.О.)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Подпись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Дата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20____г.</a:t>
            </a: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Инструктаж получил (а) и усвоил (а)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______________________________________________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(</a:t>
            </a:r>
            <a:r>
              <a:rPr lang="ru-RU" sz="1600" baseline="30000" dirty="0">
                <a:solidFill>
                  <a:schemeClr val="accent6">
                    <a:lumMod val="50000"/>
                  </a:schemeClr>
                </a:solidFill>
              </a:rPr>
              <a:t>Ф.И.О.)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Подпись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Дата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20____г.</a:t>
            </a: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            II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. Первичный инструктаж на рабочем месте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Переведен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______________________________________________      </a:t>
            </a:r>
          </a:p>
          <a:p>
            <a:pPr marL="182563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</a:t>
            </a:r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(наименование участка, отдела и т.д.)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А. Инструктаж провел (а) </a:t>
            </a:r>
          </a:p>
          <a:p>
            <a:pPr marL="182563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______________________________________________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(</a:t>
            </a:r>
            <a:r>
              <a:rPr lang="ru-RU" sz="1600" baseline="30000" dirty="0">
                <a:solidFill>
                  <a:schemeClr val="accent6">
                    <a:lumMod val="50000"/>
                  </a:schemeClr>
                </a:solidFill>
              </a:rPr>
              <a:t>Ф.И.О</a:t>
            </a:r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.)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Подпись ___________ Дата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 ___ г.</a:t>
            </a:r>
          </a:p>
          <a:p>
            <a:pPr marL="182563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marL="182563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Б. Инструктаж получил (а) и усвоил (а) </a:t>
            </a:r>
          </a:p>
          <a:p>
            <a:pPr marL="182563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______________________________________________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baseline="300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(</a:t>
            </a:r>
            <a:r>
              <a:rPr lang="ru-RU" sz="1600" baseline="30000" dirty="0">
                <a:solidFill>
                  <a:schemeClr val="accent6">
                    <a:lumMod val="50000"/>
                  </a:schemeClr>
                </a:solidFill>
              </a:rPr>
              <a:t>Ф.И.О.)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182563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Подпись ___________ Дата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______________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20 ___ г.</a:t>
            </a:r>
          </a:p>
          <a:p>
            <a:pPr marR="53975" indent="291465" algn="just"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9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303" y="312757"/>
            <a:ext cx="9687193" cy="1994392"/>
          </a:xfrm>
        </p:spPr>
        <p:txBody>
          <a:bodyPr/>
          <a:lstStyle/>
          <a:p>
            <a:r>
              <a:rPr lang="ru-RU" sz="2400" dirty="0"/>
              <a:t>Общая организационная характеристика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предприятия </a:t>
            </a:r>
            <a:r>
              <a:rPr lang="ru-RU" sz="2400" dirty="0"/>
              <a:t>сферы (розничной</a:t>
            </a:r>
            <a:r>
              <a:rPr lang="ru-RU" sz="2400" dirty="0" smtClean="0"/>
              <a:t>/ оптовой</a:t>
            </a:r>
            <a:r>
              <a:rPr lang="ru-RU" sz="2400" dirty="0"/>
              <a:t>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торговли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302" y="1764407"/>
            <a:ext cx="10027957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Собрать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общую информацию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-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практики: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Идентифицировать торговое предприятие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базу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по следующим признакам: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фирменное название;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организации  торговли (оптовая/ розничная, оптово-розничная);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 объекта торговли (стационарный или нестационарный торговый объект);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 торгового предприятия по товарному ассортименту  (например, торговое предприятие, реализующее специализированный ассортимент товаров);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торгового предприятия по товарному профилю (например, магазин «Обувь»);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предприятия  розничной торговли (например, гипермаркет);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Выявить и описать: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расположения торговой организации и режим работы;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архитектурное решение фасада здания;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инфраструктуру и зоны обслуживания покупателей.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фото торгового объекта на следующем слайде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234132" y="684287"/>
            <a:ext cx="10153128" cy="1296144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430213" indent="-342900">
              <a:buAutoNum type="arabicPeriod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2957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963" y="324247"/>
            <a:ext cx="9824904" cy="608381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rPr>
              <a:t>Объект практики – торговое предприятие </a:t>
            </a:r>
            <a:r>
              <a:rPr lang="ru-RU" b="1" dirty="0" smtClean="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rPr>
              <a:t>«…»</a:t>
            </a:r>
            <a:endParaRPr lang="ru-RU" b="1" dirty="0">
              <a:solidFill>
                <a:srgbClr val="E6000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слайде рекомендуется установить фото торгового предприятия - базы практики 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577" y="1930099"/>
            <a:ext cx="7341676" cy="448357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16361" y="6564060"/>
            <a:ext cx="8982107" cy="4708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78229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100" b="1" kern="120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Объект практики – торговое предприятие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Дикси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0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Организационная структура торгового предприяти</a:t>
            </a:r>
            <a:r>
              <a:rPr lang="ru-RU" sz="2400" dirty="0"/>
              <a:t>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38188" y="6414468"/>
            <a:ext cx="8982107" cy="5816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78229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100" b="1" kern="1200">
                <a:solidFill>
                  <a:srgbClr val="E6000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Организационная структура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«…»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52" y="1970043"/>
            <a:ext cx="7992888" cy="4489848"/>
          </a:xfrm>
        </p:spPr>
      </p:pic>
    </p:spTree>
    <p:extLst>
      <p:ext uri="{BB962C8B-B14F-4D97-AF65-F5344CB8AC3E}">
        <p14:creationId xmlns:p14="http://schemas.microsoft.com/office/powerpoint/2010/main" val="3573586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Должностные обязанности сотрудников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749" y="2268463"/>
            <a:ext cx="9824904" cy="3488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Директор (владелец) магазина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Бухгалтер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55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Виды производственной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749" y="2268463"/>
            <a:ext cx="9824904" cy="3488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Основным видом деятельности предприятия является: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pPr marL="0" indent="0" algn="just">
              <a:buNone/>
            </a:pPr>
            <a:r>
              <a:rPr lang="ru-RU" dirty="0" smtClean="0"/>
              <a:t>Рост прибыли на данном предприятии обуславливается следующими факторами: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702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15" y="396255"/>
            <a:ext cx="9687193" cy="332399"/>
          </a:xfrm>
        </p:spPr>
        <p:txBody>
          <a:bodyPr/>
          <a:lstStyle/>
          <a:p>
            <a:r>
              <a:rPr lang="ru-RU" sz="2400" dirty="0" smtClean="0"/>
              <a:t>Юридическое обоснование выполняемых операций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749" y="2268463"/>
            <a:ext cx="9824904" cy="3488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Изучить внутренние документы, регламентирующие деятельность торгового предприятия, например:</a:t>
            </a:r>
          </a:p>
          <a:p>
            <a:pPr algn="just"/>
            <a:r>
              <a:rPr lang="ru-RU" dirty="0" smtClean="0"/>
              <a:t>Свидетельство индивидуального предпринимателя;</a:t>
            </a:r>
          </a:p>
          <a:p>
            <a:pPr algn="just"/>
            <a:r>
              <a:rPr lang="ru-RU" dirty="0" smtClean="0"/>
              <a:t>Коллективный договор;</a:t>
            </a:r>
          </a:p>
          <a:p>
            <a:pPr algn="just"/>
            <a:r>
              <a:rPr lang="ru-RU" dirty="0" smtClean="0"/>
              <a:t>Положение об оплате труда;</a:t>
            </a:r>
          </a:p>
          <a:p>
            <a:pPr algn="just"/>
            <a:r>
              <a:rPr lang="ru-RU" dirty="0" smtClean="0"/>
              <a:t>Правила внутреннего трудового распорядка;</a:t>
            </a:r>
          </a:p>
          <a:p>
            <a:pPr algn="just"/>
            <a:r>
              <a:rPr lang="ru-RU" dirty="0" smtClean="0"/>
              <a:t>Трудовые договоры и т.д.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557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_шаблончик A4 (1)" id="{CECEB147-F7F0-4995-89D0-2FD57D90FCEB}" vid="{306AE4ED-CFFA-434E-A652-8353525159A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презентация_шаблончик A4 (1)</Template>
  <TotalTime>4254</TotalTime>
  <Words>1123</Words>
  <Application>Microsoft Office PowerPoint</Application>
  <PresentationFormat>Произвольный</PresentationFormat>
  <Paragraphs>220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                  ОТЧЕТ  о прохождении учебной практики  по профессиональному модулю ПМ.02 Организация и проведение экономической и маркетинговой деятельности  в период с «___»_________20__г. по «___»_________20__г.  Специальность 38.02.04. Коммерция (по отраслям)  </vt:lpstr>
      <vt:lpstr>Содержание</vt:lpstr>
      <vt:lpstr>ЛИЧНАЯ КАРТОЧКА ИНСТРУКТАЖА  ПО БЕЗОПАСНЫМ МЕТОДАМ РАБОТЫ, ПРОМСАНИТАРИИ И ПРОТИВОПОЖАРНОЙ БЕЗОПАСНОСТИ</vt:lpstr>
      <vt:lpstr>Общая организационная характеристика  предприятия сферы (розничной/ оптовой)  торговли    </vt:lpstr>
      <vt:lpstr>Презентация PowerPoint</vt:lpstr>
      <vt:lpstr>Организационная структура торгового предприятия</vt:lpstr>
      <vt:lpstr>Должностные обязанности сотрудников</vt:lpstr>
      <vt:lpstr>Виды производственной деятельности</vt:lpstr>
      <vt:lpstr>Юридическое обоснование выполняемых операций</vt:lpstr>
      <vt:lpstr>Анализ конкурентов</vt:lpstr>
      <vt:lpstr>Анализ деятельности отдела маркетинга</vt:lpstr>
      <vt:lpstr>Анализ деятельности отдела маркетинга</vt:lpstr>
      <vt:lpstr>Анализ маркетинговой деятельности</vt:lpstr>
      <vt:lpstr>Анализ структуры покупателей </vt:lpstr>
      <vt:lpstr>Анализ маркетинговой деятельности</vt:lpstr>
      <vt:lpstr>Проведение рекламных акций, кампаний, других маркетинговых коммуникаций  </vt:lpstr>
      <vt:lpstr>Анкетирование потребителей  </vt:lpstr>
      <vt:lpstr>Процедура оформления финансовых документов и отчетов   </vt:lpstr>
      <vt:lpstr>Процедура проведения денежных расчетов с покупателями   </vt:lpstr>
      <vt:lpstr>Система сбыта торгового предприятия  </vt:lpstr>
      <vt:lpstr>Стратегии ценообразования  </vt:lpstr>
      <vt:lpstr>Процедура расчета основных налогов  </vt:lpstr>
      <vt:lpstr>Процедура расчета основных налогов  </vt:lpstr>
      <vt:lpstr>Анализ показателей финансово-хозяйственной деятельности </vt:lpstr>
      <vt:lpstr>Анализ показателей экономической деятельности торгового предприятия «…» за 20__-20__ гг.</vt:lpstr>
      <vt:lpstr>Выводы и рекомендации по итогам прохождения учебной практики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Богатырева Нина Владимировна</cp:lastModifiedBy>
  <cp:revision>263</cp:revision>
  <cp:lastPrinted>2019-08-06T13:15:09Z</cp:lastPrinted>
  <dcterms:created xsi:type="dcterms:W3CDTF">2020-03-27T22:15:06Z</dcterms:created>
  <dcterms:modified xsi:type="dcterms:W3CDTF">2021-03-26T15:33:29Z</dcterms:modified>
</cp:coreProperties>
</file>