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2" r:id="rId1"/>
  </p:sldMasterIdLst>
  <p:notesMasterIdLst>
    <p:notesMasterId r:id="rId29"/>
  </p:notesMasterIdLst>
  <p:handoutMasterIdLst>
    <p:handoutMasterId r:id="rId30"/>
  </p:handoutMasterIdLst>
  <p:sldIdLst>
    <p:sldId id="405" r:id="rId2"/>
    <p:sldId id="647" r:id="rId3"/>
    <p:sldId id="674" r:id="rId4"/>
    <p:sldId id="675" r:id="rId5"/>
    <p:sldId id="676" r:id="rId6"/>
    <p:sldId id="680" r:id="rId7"/>
    <p:sldId id="677" r:id="rId8"/>
    <p:sldId id="678" r:id="rId9"/>
    <p:sldId id="679" r:id="rId10"/>
    <p:sldId id="652" r:id="rId11"/>
    <p:sldId id="664" r:id="rId12"/>
    <p:sldId id="665" r:id="rId13"/>
    <p:sldId id="651" r:id="rId14"/>
    <p:sldId id="650" r:id="rId15"/>
    <p:sldId id="649" r:id="rId16"/>
    <p:sldId id="648" r:id="rId17"/>
    <p:sldId id="657" r:id="rId18"/>
    <p:sldId id="656" r:id="rId19"/>
    <p:sldId id="666" r:id="rId20"/>
    <p:sldId id="670" r:id="rId21"/>
    <p:sldId id="667" r:id="rId22"/>
    <p:sldId id="671" r:id="rId23"/>
    <p:sldId id="668" r:id="rId24"/>
    <p:sldId id="669" r:id="rId25"/>
    <p:sldId id="655" r:id="rId26"/>
    <p:sldId id="672" r:id="rId27"/>
    <p:sldId id="673" r:id="rId28"/>
  </p:sldIdLst>
  <p:sldSz cx="10693400" cy="7561263"/>
  <p:notesSz cx="6669088" cy="9928225"/>
  <p:defaultTextStyle>
    <a:defPPr>
      <a:defRPr lang="ru-RU"/>
    </a:defPPr>
    <a:lvl1pPr marL="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21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296" userDrawn="1">
          <p15:clr>
            <a:srgbClr val="A4A3A4"/>
          </p15:clr>
        </p15:guide>
        <p15:guide id="2" pos="2880" userDrawn="1">
          <p15:clr>
            <a:srgbClr val="A4A3A4"/>
          </p15:clr>
        </p15:guide>
        <p15:guide id="3" orient="horz" pos="2531">
          <p15:clr>
            <a:srgbClr val="A4A3A4"/>
          </p15:clr>
        </p15:guide>
        <p15:guide id="4" pos="3368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атя" initials="К" lastIdx="1" clrIdx="0">
    <p:extLst>
      <p:ext uri="{19B8F6BF-5375-455C-9EA6-DF929625EA0E}">
        <p15:presenceInfo xmlns:p15="http://schemas.microsoft.com/office/powerpoint/2012/main" userId="Катя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0000"/>
    <a:srgbClr val="EB0000"/>
    <a:srgbClr val="EB1E00"/>
    <a:srgbClr val="E51F26"/>
    <a:srgbClr val="EB1E28"/>
    <a:srgbClr val="C81F36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39" autoAdjust="0"/>
    <p:restoredTop sz="96408" autoAdjust="0"/>
  </p:normalViewPr>
  <p:slideViewPr>
    <p:cSldViewPr showGuides="1">
      <p:cViewPr varScale="1">
        <p:scale>
          <a:sx n="77" d="100"/>
          <a:sy n="77" d="100"/>
        </p:scale>
        <p:origin x="1109" y="53"/>
      </p:cViewPr>
      <p:guideLst>
        <p:guide orient="horz" pos="2296"/>
        <p:guide pos="2880"/>
        <p:guide orient="horz" pos="2531"/>
        <p:guide pos="33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5" d="100"/>
          <a:sy n="45" d="100"/>
        </p:scale>
        <p:origin x="278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2.xlsx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3.xlsx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4.xlsx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5.xlsx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6.xlsx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Анализ данных по направлениям социальной защиты</a:t>
            </a:r>
            <a:endParaRPr lang="ru-RU" dirty="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Выборка 1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Направление  1</c:v>
                </c:pt>
                <c:pt idx="1">
                  <c:v>Направление  2</c:v>
                </c:pt>
                <c:pt idx="2">
                  <c:v>Направление 3</c:v>
                </c:pt>
                <c:pt idx="3">
                  <c:v>Направление  4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4.3</c:v>
                </c:pt>
                <c:pt idx="1">
                  <c:v>2.5</c:v>
                </c:pt>
                <c:pt idx="2">
                  <c:v>3.5</c:v>
                </c:pt>
                <c:pt idx="3">
                  <c:v>4.5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53A3-4B8A-8CF2-1F44ED577F81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Выборка 2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Направление  1</c:v>
                </c:pt>
                <c:pt idx="1">
                  <c:v>Направление  2</c:v>
                </c:pt>
                <c:pt idx="2">
                  <c:v>Направление 3</c:v>
                </c:pt>
                <c:pt idx="3">
                  <c:v>Направление  4</c:v>
                </c:pt>
              </c:strCache>
            </c:strRef>
          </c:cat>
          <c:val>
            <c:numRef>
              <c:f>Лист1!$C$2:$C$5</c:f>
              <c:numCache>
                <c:formatCode>General</c:formatCode>
                <c:ptCount val="4"/>
                <c:pt idx="0">
                  <c:v>2.4</c:v>
                </c:pt>
                <c:pt idx="1">
                  <c:v>1</c:v>
                </c:pt>
                <c:pt idx="2">
                  <c:v>2</c:v>
                </c:pt>
                <c:pt idx="3">
                  <c:v>2.8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53A3-4B8A-8CF2-1F44ED577F81}"/>
            </c:ext>
          </c:extLst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Выборка 3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Лист1!$A$2:$A$5</c:f>
              <c:strCache>
                <c:ptCount val="4"/>
                <c:pt idx="0">
                  <c:v>Направление  1</c:v>
                </c:pt>
                <c:pt idx="1">
                  <c:v>Направление  2</c:v>
                </c:pt>
                <c:pt idx="2">
                  <c:v>Направление 3</c:v>
                </c:pt>
                <c:pt idx="3">
                  <c:v>Направление  4</c:v>
                </c:pt>
              </c:strCache>
            </c:strRef>
          </c:cat>
          <c:val>
            <c:numRef>
              <c:f>Лист1!$D$2:$D$5</c:f>
              <c:numCache>
                <c:formatCode>General</c:formatCode>
                <c:ptCount val="4"/>
                <c:pt idx="0">
                  <c:v>2</c:v>
                </c:pt>
                <c:pt idx="1">
                  <c:v>1</c:v>
                </c:pt>
                <c:pt idx="2">
                  <c:v>5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53A3-4B8A-8CF2-1F44ED577F8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906957711"/>
        <c:axId val="906958543"/>
      </c:barChart>
      <c:catAx>
        <c:axId val="906957711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6958543"/>
        <c:crosses val="autoZero"/>
        <c:auto val="1"/>
        <c:lblAlgn val="ctr"/>
        <c:lblOffset val="100"/>
        <c:noMultiLvlLbl val="0"/>
      </c:catAx>
      <c:valAx>
        <c:axId val="906958543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906957711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379759916385803E-2"/>
          <c:y val="0.11695985921034746"/>
          <c:w val="0.92211667580548173"/>
          <c:h val="0.819690899044779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Принято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Всего обращений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B3D1-4A66-A359-FCB5834765C2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Обработано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Всего обращений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2.4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B3D1-4A66-A359-FCB5834765C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4288256"/>
        <c:axId val="1174290336"/>
      </c:barChart>
      <c:catAx>
        <c:axId val="117428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4290336"/>
        <c:crosses val="autoZero"/>
        <c:auto val="1"/>
        <c:lblAlgn val="ctr"/>
        <c:lblOffset val="100"/>
        <c:noMultiLvlLbl val="0"/>
      </c:catAx>
      <c:valAx>
        <c:axId val="117429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428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Оценка мер социальной поддержки</a:t>
            </a:r>
            <a:endParaRPr lang="ru-RU" dirty="0"/>
          </a:p>
        </c:rich>
      </c:tx>
      <c:layout>
        <c:manualLayout>
          <c:xMode val="edge"/>
          <c:yMode val="edge"/>
          <c:x val="0.20832388240989219"/>
          <c:y val="2.9394300661824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9E2-4054-975F-D11E5A682D4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9E2-4054-975F-D11E5A682D4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9E2-4054-975F-D11E5A682D4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9E2-4054-975F-D11E5A682D4B}"/>
              </c:ext>
            </c:extLst>
          </c:dPt>
          <c:cat>
            <c:strRef>
              <c:f>Лист1!$A$2:$A$5</c:f>
              <c:strCache>
                <c:ptCount val="4"/>
                <c:pt idx="0">
                  <c:v>Безработные граждане</c:v>
                </c:pt>
                <c:pt idx="1">
                  <c:v>Многодетные</c:v>
                </c:pt>
                <c:pt idx="2">
                  <c:v>Пенсионеры</c:v>
                </c:pt>
                <c:pt idx="3">
                  <c:v>Инвалиды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9E2-4054-975F-D11E5A682D4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Виды пенсий и социальных пособий</a:t>
            </a:r>
            <a:endParaRPr lang="ru-RU" dirty="0"/>
          </a:p>
        </c:rich>
      </c:tx>
      <c:layout>
        <c:manualLayout>
          <c:xMode val="edge"/>
          <c:yMode val="edge"/>
          <c:x val="0.20832388240989219"/>
          <c:y val="2.9394300661824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15-4B10-8810-43E4F03403AE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15-4B10-8810-43E4F03403A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115-4B10-8810-43E4F03403AE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115-4B10-8810-43E4F03403AE}"/>
              </c:ext>
            </c:extLst>
          </c:dPt>
          <c:cat>
            <c:strRef>
              <c:f>Лист1!$A$2:$A$5</c:f>
              <c:strCache>
                <c:ptCount val="4"/>
                <c:pt idx="0">
                  <c:v>пенсия по старости</c:v>
                </c:pt>
                <c:pt idx="1">
                  <c:v>пенсия по инвалидности</c:v>
                </c:pt>
                <c:pt idx="2">
                  <c:v>пенсия по случаю потери кормильца</c:v>
                </c:pt>
                <c:pt idx="3">
                  <c:v>прочие социальные пособия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</c:v>
                </c:pt>
                <c:pt idx="1">
                  <c:v>2</c:v>
                </c:pt>
                <c:pt idx="2">
                  <c:v>7</c:v>
                </c:pt>
                <c:pt idx="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1115-4B10-8810-43E4F03403A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4.9379759916385803E-2"/>
          <c:y val="0.11695985921034746"/>
          <c:w val="0.92211667580548173"/>
          <c:h val="0.81969089904477987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Объем входящей корреспонденции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Документообот</c:v>
                </c:pt>
              </c:strCache>
            </c:strRef>
          </c:cat>
          <c:val>
            <c:numRef>
              <c:f>Лист1!$B$2</c:f>
              <c:numCache>
                <c:formatCode>General</c:formatCode>
                <c:ptCount val="1"/>
                <c:pt idx="0">
                  <c:v>4.3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D93-4387-98D3-B9EBB4EAEDFB}"/>
            </c:ext>
          </c:extLst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Объем исходящей корреспонденции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Лист1!$A$2</c:f>
              <c:strCache>
                <c:ptCount val="1"/>
                <c:pt idx="0">
                  <c:v>Документообот</c:v>
                </c:pt>
              </c:strCache>
            </c:strRef>
          </c:cat>
          <c:val>
            <c:numRef>
              <c:f>Лист1!$C$2</c:f>
              <c:numCache>
                <c:formatCode>General</c:formatCode>
                <c:ptCount val="1"/>
                <c:pt idx="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D93-4387-98D3-B9EBB4EAEDFB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174288256"/>
        <c:axId val="1174290336"/>
      </c:barChart>
      <c:catAx>
        <c:axId val="117428825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4290336"/>
        <c:crosses val="autoZero"/>
        <c:auto val="1"/>
        <c:lblAlgn val="ctr"/>
        <c:lblOffset val="100"/>
        <c:noMultiLvlLbl val="0"/>
      </c:catAx>
      <c:valAx>
        <c:axId val="117429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117428825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Выявлено</a:t>
            </a:r>
            <a:r>
              <a:rPr lang="ru-RU" baseline="0" dirty="0" smtClean="0"/>
              <a:t> лиц, нуждающихся в социальной защите:</a:t>
            </a:r>
            <a:endParaRPr lang="ru-RU" dirty="0"/>
          </a:p>
        </c:rich>
      </c:tx>
      <c:layout>
        <c:manualLayout>
          <c:xMode val="edge"/>
          <c:yMode val="edge"/>
          <c:x val="0.20832388240989219"/>
          <c:y val="2.9394300661824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Выявлено лиц, нуждающихся в социальной защите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757-4377-BB9E-129E10C63CE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757-4377-BB9E-129E10C63CE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757-4377-BB9E-129E10C63CE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757-4377-BB9E-129E10C63CE0}"/>
              </c:ext>
            </c:extLst>
          </c:dPt>
          <c:cat>
            <c:strRef>
              <c:f>Лист1!$A$2:$A$5</c:f>
              <c:strCache>
                <c:ptCount val="4"/>
                <c:pt idx="0">
                  <c:v>Безработные граждане</c:v>
                </c:pt>
                <c:pt idx="1">
                  <c:v>Многодетные</c:v>
                </c:pt>
                <c:pt idx="2">
                  <c:v>Пенсионеры</c:v>
                </c:pt>
                <c:pt idx="3">
                  <c:v>Инвалиды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8.1999999999999993</c:v>
                </c:pt>
                <c:pt idx="1">
                  <c:v>3.2</c:v>
                </c:pt>
                <c:pt idx="2">
                  <c:v>1.4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9757-4377-BB9E-129E10C63CE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ru-RU" dirty="0" smtClean="0"/>
              <a:t>Оценка результатов работы</a:t>
            </a:r>
            <a:endParaRPr lang="ru-RU" dirty="0"/>
          </a:p>
        </c:rich>
      </c:tx>
      <c:layout>
        <c:manualLayout>
          <c:xMode val="edge"/>
          <c:yMode val="edge"/>
          <c:x val="0.20832388240989219"/>
          <c:y val="2.93943006618241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Продажи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CE-4788-AC7A-BA4F272D7E8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CE-4788-AC7A-BA4F272D7E8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CE-4788-AC7A-BA4F272D7E8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CE-4788-AC7A-BA4F272D7E80}"/>
              </c:ext>
            </c:extLst>
          </c:dPt>
          <c:cat>
            <c:strRef>
              <c:f>Лист1!$A$2:$A$5</c:f>
              <c:strCache>
                <c:ptCount val="4"/>
                <c:pt idx="0">
                  <c:v>Рассмотрено заявлений</c:v>
                </c:pt>
                <c:pt idx="1">
                  <c:v>Назначено пенсий</c:v>
                </c:pt>
                <c:pt idx="2">
                  <c:v>Оказано иных мер социальной поддержки</c:v>
                </c:pt>
                <c:pt idx="3">
                  <c:v>Прочее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7</c:v>
                </c:pt>
                <c:pt idx="1">
                  <c:v>4</c:v>
                </c:pt>
                <c:pt idx="2">
                  <c:v>3</c:v>
                </c:pt>
                <c:pt idx="3">
                  <c:v>1.2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8ACE-4788-AC7A-BA4F272D7E8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642F822-8608-4E22-A5C8-87738ECA2DB6}" type="doc">
      <dgm:prSet loTypeId="urn:microsoft.com/office/officeart/2005/8/layout/pyramid2" loCatId="list" qsTypeId="urn:microsoft.com/office/officeart/2005/8/quickstyle/simple1" qsCatId="simple" csTypeId="urn:microsoft.com/office/officeart/2005/8/colors/accent1_2" csCatId="accent1" phldr="1"/>
      <dgm:spPr/>
    </dgm:pt>
    <dgm:pt modelId="{13AE503B-994B-4A26-893B-8667805E8184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Конституция РФ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22113C0D-C082-4FCF-AD49-272D722B66D3}" type="parTrans" cxnId="{60873B10-F669-40D5-93A9-59522B13148D}">
      <dgm:prSet/>
      <dgm:spPr/>
      <dgm:t>
        <a:bodyPr/>
        <a:lstStyle/>
        <a:p>
          <a:endParaRPr lang="ru-RU"/>
        </a:p>
      </dgm:t>
    </dgm:pt>
    <dgm:pt modelId="{FEB8EB0E-EDF4-4C42-B472-4B5A936D7D4F}" type="sibTrans" cxnId="{60873B10-F669-40D5-93A9-59522B13148D}">
      <dgm:prSet/>
      <dgm:spPr/>
      <dgm:t>
        <a:bodyPr/>
        <a:lstStyle/>
        <a:p>
          <a:endParaRPr lang="ru-RU"/>
        </a:p>
      </dgm:t>
    </dgm:pt>
    <dgm:pt modelId="{2C56C610-2F32-4FB4-ABD0-8FDE2C4FEFC5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Федеральные законы (перечислить)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DBBF095-EE56-4E01-9E4A-5C0CC61BBA38}" type="parTrans" cxnId="{C18658F1-4AD5-41E9-BACF-A588180173ED}">
      <dgm:prSet/>
      <dgm:spPr/>
      <dgm:t>
        <a:bodyPr/>
        <a:lstStyle/>
        <a:p>
          <a:endParaRPr lang="ru-RU"/>
        </a:p>
      </dgm:t>
    </dgm:pt>
    <dgm:pt modelId="{EF8A7991-45B3-4CE9-84B8-5CBFC205BB65}" type="sibTrans" cxnId="{C18658F1-4AD5-41E9-BACF-A588180173ED}">
      <dgm:prSet/>
      <dgm:spPr/>
      <dgm:t>
        <a:bodyPr/>
        <a:lstStyle/>
        <a:p>
          <a:endParaRPr lang="ru-RU"/>
        </a:p>
      </dgm:t>
    </dgm:pt>
    <dgm:pt modelId="{9855A405-A060-48A8-BBAF-FE16745B5582}">
      <dgm:prSet phldrT="[Текст]"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Законы субъектов (перечислить)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AF86EF36-9C09-440A-BEE1-D05912408709}" type="parTrans" cxnId="{F098A333-91B8-43BC-9C9F-0B94139077C9}">
      <dgm:prSet/>
      <dgm:spPr/>
      <dgm:t>
        <a:bodyPr/>
        <a:lstStyle/>
        <a:p>
          <a:endParaRPr lang="ru-RU"/>
        </a:p>
      </dgm:t>
    </dgm:pt>
    <dgm:pt modelId="{6580424C-08B9-4A10-9ACA-74FB2E567EC1}" type="sibTrans" cxnId="{F098A333-91B8-43BC-9C9F-0B94139077C9}">
      <dgm:prSet/>
      <dgm:spPr/>
      <dgm:t>
        <a:bodyPr/>
        <a:lstStyle/>
        <a:p>
          <a:endParaRPr lang="ru-RU"/>
        </a:p>
      </dgm:t>
    </dgm:pt>
    <dgm:pt modelId="{2D959A3F-53BD-4505-8257-6F2A31EBC79D}">
      <dgm:prSet custT="1"/>
      <dgm:spPr/>
      <dgm:t>
        <a:bodyPr/>
        <a:lstStyle/>
        <a:p>
          <a:r>
            <a:rPr lang="ru-RU" sz="2000" dirty="0" smtClean="0">
              <a:latin typeface="Arial" panose="020B0604020202020204" pitchFamily="34" charset="0"/>
              <a:cs typeface="Arial" panose="020B0604020202020204" pitchFamily="34" charset="0"/>
            </a:rPr>
            <a:t>Иное</a:t>
          </a:r>
          <a:endParaRPr lang="ru-RU" sz="2000" dirty="0">
            <a:latin typeface="Arial" panose="020B0604020202020204" pitchFamily="34" charset="0"/>
            <a:cs typeface="Arial" panose="020B0604020202020204" pitchFamily="34" charset="0"/>
          </a:endParaRPr>
        </a:p>
      </dgm:t>
    </dgm:pt>
    <dgm:pt modelId="{95934D7E-EB10-493F-B095-3AE49E6DCC4E}" type="parTrans" cxnId="{16281188-524D-4126-8C86-FD6116B5EA15}">
      <dgm:prSet/>
      <dgm:spPr/>
      <dgm:t>
        <a:bodyPr/>
        <a:lstStyle/>
        <a:p>
          <a:endParaRPr lang="ru-RU"/>
        </a:p>
      </dgm:t>
    </dgm:pt>
    <dgm:pt modelId="{D9773CB0-6E46-433C-90A3-D19DC3EA9348}" type="sibTrans" cxnId="{16281188-524D-4126-8C86-FD6116B5EA15}">
      <dgm:prSet/>
      <dgm:spPr/>
      <dgm:t>
        <a:bodyPr/>
        <a:lstStyle/>
        <a:p>
          <a:endParaRPr lang="ru-RU"/>
        </a:p>
      </dgm:t>
    </dgm:pt>
    <dgm:pt modelId="{D8B46527-5C32-45A0-9274-BB0A7412586B}" type="pres">
      <dgm:prSet presAssocID="{6642F822-8608-4E22-A5C8-87738ECA2DB6}" presName="compositeShape" presStyleCnt="0">
        <dgm:presLayoutVars>
          <dgm:dir/>
          <dgm:resizeHandles/>
        </dgm:presLayoutVars>
      </dgm:prSet>
      <dgm:spPr/>
    </dgm:pt>
    <dgm:pt modelId="{FFBB8588-649E-4639-9911-10AE2AF1D4F7}" type="pres">
      <dgm:prSet presAssocID="{6642F822-8608-4E22-A5C8-87738ECA2DB6}" presName="pyramid" presStyleLbl="node1" presStyleIdx="0" presStyleCnt="1" custLinFactNeighborX="1441" custLinFactNeighborY="7577"/>
      <dgm:spPr/>
    </dgm:pt>
    <dgm:pt modelId="{2175694A-F2D3-495A-BB33-CC526C01982B}" type="pres">
      <dgm:prSet presAssocID="{6642F822-8608-4E22-A5C8-87738ECA2DB6}" presName="theList" presStyleCnt="0"/>
      <dgm:spPr/>
    </dgm:pt>
    <dgm:pt modelId="{81677CFE-ED87-401A-AEEE-63D103CACDA7}" type="pres">
      <dgm:prSet presAssocID="{13AE503B-994B-4A26-893B-8667805E8184}" presName="aNode" presStyleLbl="fgAcc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C255B6E9-DBFE-4B4A-8E68-296B3F71F42D}" type="pres">
      <dgm:prSet presAssocID="{13AE503B-994B-4A26-893B-8667805E8184}" presName="aSpace" presStyleCnt="0"/>
      <dgm:spPr/>
    </dgm:pt>
    <dgm:pt modelId="{10B841D6-143A-4443-A3AB-33B959483E29}" type="pres">
      <dgm:prSet presAssocID="{2C56C610-2F32-4FB4-ABD0-8FDE2C4FEFC5}" presName="aNode" presStyleLbl="fgAcc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B8FC2E5-AB32-4C77-8B43-979112369BB4}" type="pres">
      <dgm:prSet presAssocID="{2C56C610-2F32-4FB4-ABD0-8FDE2C4FEFC5}" presName="aSpace" presStyleCnt="0"/>
      <dgm:spPr/>
    </dgm:pt>
    <dgm:pt modelId="{6ECAEFAA-28BA-48D4-8A8E-6AC4C0D2F4CA}" type="pres">
      <dgm:prSet presAssocID="{9855A405-A060-48A8-BBAF-FE16745B5582}" presName="aNode" presStyleLbl="fgAcc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BE0DA80-8F9D-4F9D-BC57-07F398AA8E1A}" type="pres">
      <dgm:prSet presAssocID="{9855A405-A060-48A8-BBAF-FE16745B5582}" presName="aSpace" presStyleCnt="0"/>
      <dgm:spPr/>
    </dgm:pt>
    <dgm:pt modelId="{952638E5-F3DA-46EF-9961-04C4CF325806}" type="pres">
      <dgm:prSet presAssocID="{2D959A3F-53BD-4505-8257-6F2A31EBC79D}" presName="aNode" presStyleLbl="fgAcc1" presStyleIdx="3" presStyleCnt="4" custLinFactNeighborX="-1284" custLinFactNeighborY="-13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2FE5313-8804-43E4-89BB-38BCE1760B31}" type="pres">
      <dgm:prSet presAssocID="{2D959A3F-53BD-4505-8257-6F2A31EBC79D}" presName="aSpace" presStyleCnt="0"/>
      <dgm:spPr/>
    </dgm:pt>
  </dgm:ptLst>
  <dgm:cxnLst>
    <dgm:cxn modelId="{16281188-524D-4126-8C86-FD6116B5EA15}" srcId="{6642F822-8608-4E22-A5C8-87738ECA2DB6}" destId="{2D959A3F-53BD-4505-8257-6F2A31EBC79D}" srcOrd="3" destOrd="0" parTransId="{95934D7E-EB10-493F-B095-3AE49E6DCC4E}" sibTransId="{D9773CB0-6E46-433C-90A3-D19DC3EA9348}"/>
    <dgm:cxn modelId="{C18658F1-4AD5-41E9-BACF-A588180173ED}" srcId="{6642F822-8608-4E22-A5C8-87738ECA2DB6}" destId="{2C56C610-2F32-4FB4-ABD0-8FDE2C4FEFC5}" srcOrd="1" destOrd="0" parTransId="{ADBBF095-EE56-4E01-9E4A-5C0CC61BBA38}" sibTransId="{EF8A7991-45B3-4CE9-84B8-5CBFC205BB65}"/>
    <dgm:cxn modelId="{F098A333-91B8-43BC-9C9F-0B94139077C9}" srcId="{6642F822-8608-4E22-A5C8-87738ECA2DB6}" destId="{9855A405-A060-48A8-BBAF-FE16745B5582}" srcOrd="2" destOrd="0" parTransId="{AF86EF36-9C09-440A-BEE1-D05912408709}" sibTransId="{6580424C-08B9-4A10-9ACA-74FB2E567EC1}"/>
    <dgm:cxn modelId="{43FFB536-F864-4CA9-A14F-5014F11299C8}" type="presOf" srcId="{6642F822-8608-4E22-A5C8-87738ECA2DB6}" destId="{D8B46527-5C32-45A0-9274-BB0A7412586B}" srcOrd="0" destOrd="0" presId="urn:microsoft.com/office/officeart/2005/8/layout/pyramid2"/>
    <dgm:cxn modelId="{2A067CB6-6684-44B7-B873-A4AE119D374B}" type="presOf" srcId="{2C56C610-2F32-4FB4-ABD0-8FDE2C4FEFC5}" destId="{10B841D6-143A-4443-A3AB-33B959483E29}" srcOrd="0" destOrd="0" presId="urn:microsoft.com/office/officeart/2005/8/layout/pyramid2"/>
    <dgm:cxn modelId="{DDB2CB60-DE1C-4C9A-8D8A-3CAAD7FE50DC}" type="presOf" srcId="{2D959A3F-53BD-4505-8257-6F2A31EBC79D}" destId="{952638E5-F3DA-46EF-9961-04C4CF325806}" srcOrd="0" destOrd="0" presId="urn:microsoft.com/office/officeart/2005/8/layout/pyramid2"/>
    <dgm:cxn modelId="{60873B10-F669-40D5-93A9-59522B13148D}" srcId="{6642F822-8608-4E22-A5C8-87738ECA2DB6}" destId="{13AE503B-994B-4A26-893B-8667805E8184}" srcOrd="0" destOrd="0" parTransId="{22113C0D-C082-4FCF-AD49-272D722B66D3}" sibTransId="{FEB8EB0E-EDF4-4C42-B472-4B5A936D7D4F}"/>
    <dgm:cxn modelId="{1B2B4B5E-5C4E-4212-9F4C-A974D9E33647}" type="presOf" srcId="{9855A405-A060-48A8-BBAF-FE16745B5582}" destId="{6ECAEFAA-28BA-48D4-8A8E-6AC4C0D2F4CA}" srcOrd="0" destOrd="0" presId="urn:microsoft.com/office/officeart/2005/8/layout/pyramid2"/>
    <dgm:cxn modelId="{BD4054F9-B2DB-424F-8397-C29AE2D0B385}" type="presOf" srcId="{13AE503B-994B-4A26-893B-8667805E8184}" destId="{81677CFE-ED87-401A-AEEE-63D103CACDA7}" srcOrd="0" destOrd="0" presId="urn:microsoft.com/office/officeart/2005/8/layout/pyramid2"/>
    <dgm:cxn modelId="{B060832C-E8A3-4744-A196-E6AE8DC9DC26}" type="presParOf" srcId="{D8B46527-5C32-45A0-9274-BB0A7412586B}" destId="{FFBB8588-649E-4639-9911-10AE2AF1D4F7}" srcOrd="0" destOrd="0" presId="urn:microsoft.com/office/officeart/2005/8/layout/pyramid2"/>
    <dgm:cxn modelId="{D24C6E04-489A-4220-A011-479B75B63F28}" type="presParOf" srcId="{D8B46527-5C32-45A0-9274-BB0A7412586B}" destId="{2175694A-F2D3-495A-BB33-CC526C01982B}" srcOrd="1" destOrd="0" presId="urn:microsoft.com/office/officeart/2005/8/layout/pyramid2"/>
    <dgm:cxn modelId="{B647FB5C-C0A8-409E-90F2-4A713AB794E4}" type="presParOf" srcId="{2175694A-F2D3-495A-BB33-CC526C01982B}" destId="{81677CFE-ED87-401A-AEEE-63D103CACDA7}" srcOrd="0" destOrd="0" presId="urn:microsoft.com/office/officeart/2005/8/layout/pyramid2"/>
    <dgm:cxn modelId="{757DB8FF-DB01-4D18-9BBD-81B850145D01}" type="presParOf" srcId="{2175694A-F2D3-495A-BB33-CC526C01982B}" destId="{C255B6E9-DBFE-4B4A-8E68-296B3F71F42D}" srcOrd="1" destOrd="0" presId="urn:microsoft.com/office/officeart/2005/8/layout/pyramid2"/>
    <dgm:cxn modelId="{3569CD36-BE2C-40A7-950B-338F9FF6D764}" type="presParOf" srcId="{2175694A-F2D3-495A-BB33-CC526C01982B}" destId="{10B841D6-143A-4443-A3AB-33B959483E29}" srcOrd="2" destOrd="0" presId="urn:microsoft.com/office/officeart/2005/8/layout/pyramid2"/>
    <dgm:cxn modelId="{9F476045-8774-4838-B18A-CFD2F1B58996}" type="presParOf" srcId="{2175694A-F2D3-495A-BB33-CC526C01982B}" destId="{6B8FC2E5-AB32-4C77-8B43-979112369BB4}" srcOrd="3" destOrd="0" presId="urn:microsoft.com/office/officeart/2005/8/layout/pyramid2"/>
    <dgm:cxn modelId="{8DC8FCA7-48E3-4E14-9F7A-5547A785B86A}" type="presParOf" srcId="{2175694A-F2D3-495A-BB33-CC526C01982B}" destId="{6ECAEFAA-28BA-48D4-8A8E-6AC4C0D2F4CA}" srcOrd="4" destOrd="0" presId="urn:microsoft.com/office/officeart/2005/8/layout/pyramid2"/>
    <dgm:cxn modelId="{E08BB031-6806-4BEA-A46F-E0C26ACB91D3}" type="presParOf" srcId="{2175694A-F2D3-495A-BB33-CC526C01982B}" destId="{9BE0DA80-8F9D-4F9D-BC57-07F398AA8E1A}" srcOrd="5" destOrd="0" presId="urn:microsoft.com/office/officeart/2005/8/layout/pyramid2"/>
    <dgm:cxn modelId="{94B6385F-E581-49BE-9D72-E0C313101242}" type="presParOf" srcId="{2175694A-F2D3-495A-BB33-CC526C01982B}" destId="{952638E5-F3DA-46EF-9961-04C4CF325806}" srcOrd="6" destOrd="0" presId="urn:microsoft.com/office/officeart/2005/8/layout/pyramid2"/>
    <dgm:cxn modelId="{333B9F4E-9E61-45FB-97BA-311A833EACAC}" type="presParOf" srcId="{2175694A-F2D3-495A-BB33-CC526C01982B}" destId="{22FE5313-8804-43E4-89BB-38BCE1760B31}" srcOrd="7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FBB8588-649E-4639-9911-10AE2AF1D4F7}">
      <dsp:nvSpPr>
        <dsp:cNvPr id="0" name=""/>
        <dsp:cNvSpPr/>
      </dsp:nvSpPr>
      <dsp:spPr>
        <a:xfrm>
          <a:off x="917698" y="0"/>
          <a:ext cx="4464496" cy="4464496"/>
        </a:xfrm>
        <a:prstGeom prst="triangl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1677CFE-ED87-401A-AEEE-63D103CACDA7}">
      <dsp:nvSpPr>
        <dsp:cNvPr id="0" name=""/>
        <dsp:cNvSpPr/>
      </dsp:nvSpPr>
      <dsp:spPr>
        <a:xfrm>
          <a:off x="3085613" y="446885"/>
          <a:ext cx="290192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Конституция РФ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4348" y="485620"/>
        <a:ext cx="2824452" cy="716024"/>
      </dsp:txXfrm>
    </dsp:sp>
    <dsp:sp modelId="{10B841D6-143A-4443-A3AB-33B959483E29}">
      <dsp:nvSpPr>
        <dsp:cNvPr id="0" name=""/>
        <dsp:cNvSpPr/>
      </dsp:nvSpPr>
      <dsp:spPr>
        <a:xfrm>
          <a:off x="3085613" y="1339566"/>
          <a:ext cx="290192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Федеральные законы (перечислить)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4348" y="1378301"/>
        <a:ext cx="2824452" cy="716024"/>
      </dsp:txXfrm>
    </dsp:sp>
    <dsp:sp modelId="{6ECAEFAA-28BA-48D4-8A8E-6AC4C0D2F4CA}">
      <dsp:nvSpPr>
        <dsp:cNvPr id="0" name=""/>
        <dsp:cNvSpPr/>
      </dsp:nvSpPr>
      <dsp:spPr>
        <a:xfrm>
          <a:off x="3085613" y="2232248"/>
          <a:ext cx="290192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Законы субъектов (перечислить)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124348" y="2270983"/>
        <a:ext cx="2824452" cy="716024"/>
      </dsp:txXfrm>
    </dsp:sp>
    <dsp:sp modelId="{952638E5-F3DA-46EF-9961-04C4CF325806}">
      <dsp:nvSpPr>
        <dsp:cNvPr id="0" name=""/>
        <dsp:cNvSpPr/>
      </dsp:nvSpPr>
      <dsp:spPr>
        <a:xfrm>
          <a:off x="3048352" y="3111557"/>
          <a:ext cx="2901922" cy="793494"/>
        </a:xfrm>
        <a:prstGeom prst="round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000" kern="1200" dirty="0" smtClean="0">
              <a:latin typeface="Arial" panose="020B0604020202020204" pitchFamily="34" charset="0"/>
              <a:cs typeface="Arial" panose="020B0604020202020204" pitchFamily="34" charset="0"/>
            </a:rPr>
            <a:t>Иное</a:t>
          </a:r>
          <a:endParaRPr lang="ru-RU" sz="2000" kern="1200" dirty="0">
            <a:latin typeface="Arial" panose="020B0604020202020204" pitchFamily="34" charset="0"/>
            <a:cs typeface="Arial" panose="020B0604020202020204" pitchFamily="34" charset="0"/>
          </a:endParaRPr>
        </a:p>
      </dsp:txBody>
      <dsp:txXfrm>
        <a:off x="3087087" y="3150292"/>
        <a:ext cx="2824452" cy="71602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>
            <a:extLst>
              <a:ext uri="{FF2B5EF4-FFF2-40B4-BE49-F238E27FC236}">
                <a16:creationId xmlns:a16="http://schemas.microsoft.com/office/drawing/2014/main" id="{671583C3-CA27-4496-BECA-C771D03A36A7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>
            <a:extLst>
              <a:ext uri="{FF2B5EF4-FFF2-40B4-BE49-F238E27FC236}">
                <a16:creationId xmlns:a16="http://schemas.microsoft.com/office/drawing/2014/main" id="{07987283-449F-49A3-9FA6-20B92A61CE8F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778250" y="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4B3481F-6E72-4171-A9C8-98D56C39F96E}" type="datetimeFigureOut">
              <a:rPr lang="ru-RU" smtClean="0"/>
              <a:t>13.04.2021</a:t>
            </a:fld>
            <a:endParaRPr lang="ru-RU"/>
          </a:p>
        </p:txBody>
      </p:sp>
      <p:sp>
        <p:nvSpPr>
          <p:cNvPr id="4" name="Нижний колонтитул 3">
            <a:extLst>
              <a:ext uri="{FF2B5EF4-FFF2-40B4-BE49-F238E27FC236}">
                <a16:creationId xmlns:a16="http://schemas.microsoft.com/office/drawing/2014/main" id="{5EB2E802-5847-4DA6-BAD8-A92EA4C57E28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>
            <a:extLst>
              <a:ext uri="{FF2B5EF4-FFF2-40B4-BE49-F238E27FC236}">
                <a16:creationId xmlns:a16="http://schemas.microsoft.com/office/drawing/2014/main" id="{07830C92-6658-426B-8F97-72EB78E0A896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778250" y="9429750"/>
            <a:ext cx="288925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61C4CA1-B95C-48CD-AB14-2CAA4305D9D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633884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777607" y="0"/>
            <a:ext cx="2889938" cy="4981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4E9510-8D81-4F7D-A3DD-ECD88FF9FF52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66788" y="1241425"/>
            <a:ext cx="4735512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66909" y="4777958"/>
            <a:ext cx="5335270" cy="3909239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777607" y="9430091"/>
            <a:ext cx="2889938" cy="4981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3CA9037-5C04-413C-AFF2-1B3777C3E584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529045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1pPr>
    <a:lvl2pPr marL="52152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2pPr>
    <a:lvl3pPr marL="104305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3pPr>
    <a:lvl4pPr marL="156458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4pPr>
    <a:lvl5pPr marL="2086112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5pPr>
    <a:lvl6pPr marL="2607640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6pPr>
    <a:lvl7pPr marL="3129168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7pPr>
    <a:lvl8pPr marL="3650696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8pPr>
    <a:lvl9pPr marL="4172224" algn="l" defTabSz="1043056" rtl="0" eaLnBrk="1" latinLnBrk="0" hangingPunct="1">
      <a:defRPr sz="14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>
            <a:extLst>
              <a:ext uri="{FF2B5EF4-FFF2-40B4-BE49-F238E27FC236}">
                <a16:creationId xmlns:a16="http://schemas.microsoft.com/office/drawing/2014/main" id="{E52F706F-AFAA-4FA6-90FD-A6042EEAC4E3}"/>
              </a:ext>
            </a:extLst>
          </p:cNvPr>
          <p:cNvSpPr/>
          <p:nvPr userDrawn="1"/>
        </p:nvSpPr>
        <p:spPr>
          <a:xfrm>
            <a:off x="0" y="1954612"/>
            <a:ext cx="10693400" cy="4058267"/>
          </a:xfrm>
          <a:prstGeom prst="rect">
            <a:avLst/>
          </a:prstGeom>
          <a:solidFill>
            <a:srgbClr val="2B314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9" name="Прямоугольник 8">
            <a:extLst>
              <a:ext uri="{FF2B5EF4-FFF2-40B4-BE49-F238E27FC236}">
                <a16:creationId xmlns:a16="http://schemas.microsoft.com/office/drawing/2014/main" id="{C358D1E9-CE0B-40E2-B7B4-0FA4354CB526}"/>
              </a:ext>
            </a:extLst>
          </p:cNvPr>
          <p:cNvSpPr/>
          <p:nvPr userDrawn="1"/>
        </p:nvSpPr>
        <p:spPr>
          <a:xfrm>
            <a:off x="0" y="3755251"/>
            <a:ext cx="151490" cy="1332886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pic>
        <p:nvPicPr>
          <p:cNvPr id="11" name="Picture 2">
            <a:extLst>
              <a:ext uri="{FF2B5EF4-FFF2-40B4-BE49-F238E27FC236}">
                <a16:creationId xmlns:a16="http://schemas.microsoft.com/office/drawing/2014/main" id="{349F62CD-3B5C-4018-AC46-2285EBFB89EF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767" y="679218"/>
            <a:ext cx="3127375" cy="573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2" name="Рисунок 11">
            <a:extLst>
              <a:ext uri="{FF2B5EF4-FFF2-40B4-BE49-F238E27FC236}">
                <a16:creationId xmlns:a16="http://schemas.microsoft.com/office/drawing/2014/main" id="{3D512A90-7C52-4CB6-A385-FCF56ED6BFC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811B1396-9D3B-4AEC-A3F5-32D25265EAE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491784" y="3348583"/>
            <a:ext cx="9679452" cy="1915285"/>
          </a:xfrm>
        </p:spPr>
        <p:txBody>
          <a:bodyPr anchor="b">
            <a:normAutofit/>
          </a:bodyPr>
          <a:lstStyle>
            <a:lvl1pPr algn="ctr">
              <a:defRPr lang="ru-RU" sz="55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pPr marL="0" lvl="0" algn="l" defTabSz="1043056" rtl="0" eaLnBrk="1" latinLnBrk="0" hangingPunct="1">
              <a:defRPr/>
            </a:pPr>
            <a:r>
              <a:rPr lang="ru-RU" dirty="0"/>
              <a:t>ОБРАЗЕЦ ЗАГОЛОВКА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EDFA97E-57D3-4908-B503-1A4CD5FEDBA4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474666" y="5386216"/>
            <a:ext cx="9768578" cy="453716"/>
          </a:xfrm>
        </p:spPr>
        <p:txBody>
          <a:bodyPr anchor="b">
            <a:normAutofit/>
          </a:bodyPr>
          <a:lstStyle>
            <a:lvl1pPr marL="87313" indent="0">
              <a:buNone/>
              <a:defRPr sz="23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6005216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9602" y="1885067"/>
            <a:ext cx="9223058" cy="3145275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9602" y="5060097"/>
            <a:ext cx="9223058" cy="1654026"/>
          </a:xfrm>
        </p:spPr>
        <p:txBody>
          <a:bodyPr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391146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8229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3pPr>
            <a:lvl4pPr marL="117343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564584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195573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346876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2738022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129168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70616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735171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5413534" y="2012836"/>
            <a:ext cx="4544695" cy="479755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138500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402569"/>
            <a:ext cx="9223058" cy="146149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6565" y="1853560"/>
            <a:ext cx="4523809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736565" y="2761961"/>
            <a:ext cx="4523809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5413534" y="1853560"/>
            <a:ext cx="4546088" cy="908401"/>
          </a:xfrm>
        </p:spPr>
        <p:txBody>
          <a:bodyPr anchor="b"/>
          <a:lstStyle>
            <a:lvl1pPr marL="0" indent="0">
              <a:buNone/>
              <a:defRPr sz="2100" b="1"/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5413534" y="2761961"/>
            <a:ext cx="4546088" cy="4062429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73644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252048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>
              <a:defRPr sz="2700"/>
            </a:lvl1pPr>
            <a:lvl2pPr>
              <a:defRPr sz="2400"/>
            </a:lvl2pPr>
            <a:lvl3pPr>
              <a:defRPr sz="21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61410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6564" y="504084"/>
            <a:ext cx="3448900" cy="1764295"/>
          </a:xfrm>
        </p:spPr>
        <p:txBody>
          <a:bodyPr anchor="b"/>
          <a:lstStyle>
            <a:lvl1pPr>
              <a:defRPr sz="27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46088" y="1088683"/>
            <a:ext cx="5413534" cy="5373398"/>
          </a:xfrm>
        </p:spPr>
        <p:txBody>
          <a:bodyPr/>
          <a:lstStyle>
            <a:lvl1pPr marL="0" indent="0">
              <a:buNone/>
              <a:defRPr sz="2700"/>
            </a:lvl1pPr>
            <a:lvl2pPr marL="391146" indent="0">
              <a:buNone/>
              <a:defRPr sz="2400"/>
            </a:lvl2pPr>
            <a:lvl3pPr marL="782292" indent="0">
              <a:buNone/>
              <a:defRPr sz="2100"/>
            </a:lvl3pPr>
            <a:lvl4pPr marL="1173438" indent="0">
              <a:buNone/>
              <a:defRPr sz="1700"/>
            </a:lvl4pPr>
            <a:lvl5pPr marL="1564584" indent="0">
              <a:buNone/>
              <a:defRPr sz="1700"/>
            </a:lvl5pPr>
            <a:lvl6pPr marL="1955730" indent="0">
              <a:buNone/>
              <a:defRPr sz="1700"/>
            </a:lvl6pPr>
            <a:lvl7pPr marL="2346876" indent="0">
              <a:buNone/>
              <a:defRPr sz="1700"/>
            </a:lvl7pPr>
            <a:lvl8pPr marL="2738022" indent="0">
              <a:buNone/>
              <a:defRPr sz="1700"/>
            </a:lvl8pPr>
            <a:lvl9pPr marL="3129168" indent="0">
              <a:buNone/>
              <a:defRPr sz="1700"/>
            </a:lvl9pPr>
          </a:lstStyle>
          <a:p>
            <a:r>
              <a:rPr lang="ru-RU"/>
              <a:t>Вставка рисунка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36564" y="2268379"/>
            <a:ext cx="3448900" cy="4202453"/>
          </a:xfrm>
        </p:spPr>
        <p:txBody>
          <a:bodyPr/>
          <a:lstStyle>
            <a:lvl1pPr marL="0" indent="0">
              <a:buNone/>
              <a:defRPr sz="1400"/>
            </a:lvl1pPr>
            <a:lvl2pPr marL="391146" indent="0">
              <a:buNone/>
              <a:defRPr sz="1200"/>
            </a:lvl2pPr>
            <a:lvl3pPr marL="782292" indent="0">
              <a:buNone/>
              <a:defRPr sz="1000"/>
            </a:lvl3pPr>
            <a:lvl4pPr marL="1173438" indent="0">
              <a:buNone/>
              <a:defRPr sz="900"/>
            </a:lvl4pPr>
            <a:lvl5pPr marL="1564584" indent="0">
              <a:buNone/>
              <a:defRPr sz="900"/>
            </a:lvl5pPr>
            <a:lvl6pPr marL="1955730" indent="0">
              <a:buNone/>
              <a:defRPr sz="900"/>
            </a:lvl6pPr>
            <a:lvl7pPr marL="2346876" indent="0">
              <a:buNone/>
              <a:defRPr sz="900"/>
            </a:lvl7pPr>
            <a:lvl8pPr marL="2738022" indent="0">
              <a:buNone/>
              <a:defRPr sz="900"/>
            </a:lvl8pPr>
            <a:lvl9pPr marL="3129168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861765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7455058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7652465" y="402567"/>
            <a:ext cx="2305764" cy="6407821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735172" y="402567"/>
            <a:ext cx="6783626" cy="640782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69312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2" descr="D:\_DEN\_ПРОЕКТЫ\_МФПА\Университет СИНЕРГИЯ\презентации\Рисунок1.jpg">
            <a:extLst>
              <a:ext uri="{FF2B5EF4-FFF2-40B4-BE49-F238E27FC236}">
                <a16:creationId xmlns:a16="http://schemas.microsoft.com/office/drawing/2014/main" id="{04EA8244-8613-47EF-ADFF-CECBFAAFD322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0725898" cy="7563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4">
            <a:extLst>
              <a:ext uri="{FF2B5EF4-FFF2-40B4-BE49-F238E27FC236}">
                <a16:creationId xmlns:a16="http://schemas.microsoft.com/office/drawing/2014/main" id="{2D85A3D9-8E6C-42BC-A646-80F2D6AECCC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0977" y="1001906"/>
            <a:ext cx="2610490" cy="4616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5" name="Заголовок 1">
            <a:extLst>
              <a:ext uri="{FF2B5EF4-FFF2-40B4-BE49-F238E27FC236}">
                <a16:creationId xmlns:a16="http://schemas.microsoft.com/office/drawing/2014/main" id="{92507453-DF3E-4843-9C37-520D26E5A13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546766" y="2196455"/>
            <a:ext cx="9599868" cy="3807156"/>
          </a:xfrm>
        </p:spPr>
        <p:txBody>
          <a:bodyPr anchor="ctr">
            <a:normAutofit/>
          </a:bodyPr>
          <a:lstStyle>
            <a:lvl1pPr marL="0" algn="l" defTabSz="1043056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lang="ru-RU" sz="5000" b="1" kern="1200" dirty="0">
                <a:solidFill>
                  <a:schemeClr val="bg1"/>
                </a:solidFill>
                <a:latin typeface="Arial Black" panose="020B0A04020102020204" pitchFamily="34" charset="0"/>
                <a:ea typeface="+mn-ea"/>
                <a:cs typeface="+mn-cs"/>
              </a:defRPr>
            </a:lvl1pPr>
          </a:lstStyle>
          <a:p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3041802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id="{A3C1DD5A-7DBA-4220-B8D8-20048D0ABCE3}"/>
              </a:ext>
            </a:extLst>
          </p:cNvPr>
          <p:cNvSpPr/>
          <p:nvPr userDrawn="1"/>
        </p:nvSpPr>
        <p:spPr>
          <a:xfrm>
            <a:off x="0" y="1795828"/>
            <a:ext cx="10693400" cy="47931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919243"/>
            <a:ext cx="9824904" cy="3488816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4363236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3" name="Заголовок 1">
            <a:extLst>
              <a:ext uri="{FF2B5EF4-FFF2-40B4-BE49-F238E27FC236}">
                <a16:creationId xmlns:a16="http://schemas.microsoft.com/office/drawing/2014/main" id="{FCBA8602-5369-476D-B67C-4D459E2AD00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3" y="2700511"/>
            <a:ext cx="9824904" cy="3707548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94963" y="2124447"/>
            <a:ext cx="9824904" cy="421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701116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3" y="561291"/>
            <a:ext cx="9687193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12" name="Объект 2">
            <a:extLst>
              <a:ext uri="{FF2B5EF4-FFF2-40B4-BE49-F238E27FC236}">
                <a16:creationId xmlns:a16="http://schemas.microsoft.com/office/drawing/2014/main" id="{5C6B6E1A-7427-4160-A1D6-036AF3FE48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4962" y="2141571"/>
            <a:ext cx="9824905" cy="442469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</p:spTree>
    <p:extLst>
      <p:ext uri="{BB962C8B-B14F-4D97-AF65-F5344CB8AC3E}">
        <p14:creationId xmlns:p14="http://schemas.microsoft.com/office/powerpoint/2010/main" val="2528352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5" name="Объект 2">
            <a:extLst>
              <a:ext uri="{FF2B5EF4-FFF2-40B4-BE49-F238E27FC236}">
                <a16:creationId xmlns:a16="http://schemas.microsoft.com/office/drawing/2014/main" id="{73CB2135-A489-4E6B-8FED-92D74838E27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4212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17" name="Текст 2">
            <a:extLst>
              <a:ext uri="{FF2B5EF4-FFF2-40B4-BE49-F238E27FC236}">
                <a16:creationId xmlns:a16="http://schemas.microsoft.com/office/drawing/2014/main" id="{EA6920BC-95BA-4EE0-B6B9-ABDFC2E139F7}"/>
              </a:ext>
            </a:extLst>
          </p:cNvPr>
          <p:cNvSpPr>
            <a:spLocks noGrp="1"/>
          </p:cNvSpPr>
          <p:nvPr>
            <p:ph type="body" idx="13" hasCustomPrompt="1"/>
          </p:nvPr>
        </p:nvSpPr>
        <p:spPr>
          <a:xfrm>
            <a:off x="324212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4" name="Объект 2">
            <a:extLst>
              <a:ext uri="{FF2B5EF4-FFF2-40B4-BE49-F238E27FC236}">
                <a16:creationId xmlns:a16="http://schemas.microsoft.com/office/drawing/2014/main" id="{A4523AE8-D259-411C-A6A2-3CD2D16943E6}"/>
              </a:ext>
            </a:extLst>
          </p:cNvPr>
          <p:cNvSpPr>
            <a:spLocks noGrp="1"/>
          </p:cNvSpPr>
          <p:nvPr>
            <p:ph idx="16"/>
          </p:nvPr>
        </p:nvSpPr>
        <p:spPr>
          <a:xfrm>
            <a:off x="3741209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5" name="Текст 2">
            <a:extLst>
              <a:ext uri="{FF2B5EF4-FFF2-40B4-BE49-F238E27FC236}">
                <a16:creationId xmlns:a16="http://schemas.microsoft.com/office/drawing/2014/main" id="{2C6B67E9-E51A-4189-9E6F-B8FBB553E1FC}"/>
              </a:ext>
            </a:extLst>
          </p:cNvPr>
          <p:cNvSpPr>
            <a:spLocks noGrp="1"/>
          </p:cNvSpPr>
          <p:nvPr>
            <p:ph type="body" idx="17" hasCustomPrompt="1"/>
          </p:nvPr>
        </p:nvSpPr>
        <p:spPr>
          <a:xfrm>
            <a:off x="3741209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6" name="Объект 2">
            <a:extLst>
              <a:ext uri="{FF2B5EF4-FFF2-40B4-BE49-F238E27FC236}">
                <a16:creationId xmlns:a16="http://schemas.microsoft.com/office/drawing/2014/main" id="{D9E4D091-F7FD-4BCB-B863-BE189268567B}"/>
              </a:ext>
            </a:extLst>
          </p:cNvPr>
          <p:cNvSpPr>
            <a:spLocks noGrp="1"/>
          </p:cNvSpPr>
          <p:nvPr>
            <p:ph idx="18"/>
          </p:nvPr>
        </p:nvSpPr>
        <p:spPr>
          <a:xfrm>
            <a:off x="7158207" y="3559861"/>
            <a:ext cx="3154337" cy="3006407"/>
          </a:xfrm>
        </p:spPr>
        <p:txBody>
          <a:bodyPr/>
          <a:lstStyle>
            <a:lvl1pPr marL="271463" indent="-271463">
              <a:defRPr/>
            </a:lvl1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37" name="Текст 2">
            <a:extLst>
              <a:ext uri="{FF2B5EF4-FFF2-40B4-BE49-F238E27FC236}">
                <a16:creationId xmlns:a16="http://schemas.microsoft.com/office/drawing/2014/main" id="{27AE658B-019B-4257-BC1E-5402C16CD9CF}"/>
              </a:ext>
            </a:extLst>
          </p:cNvPr>
          <p:cNvSpPr>
            <a:spLocks noGrp="1"/>
          </p:cNvSpPr>
          <p:nvPr>
            <p:ph type="body" idx="19" hasCustomPrompt="1"/>
          </p:nvPr>
        </p:nvSpPr>
        <p:spPr>
          <a:xfrm>
            <a:off x="7158207" y="2141571"/>
            <a:ext cx="3154337" cy="1276490"/>
          </a:xfrm>
        </p:spPr>
        <p:txBody>
          <a:bodyPr anchor="b">
            <a:normAutofit/>
          </a:bodyPr>
          <a:lstStyle>
            <a:lvl1pPr marL="87313" indent="0">
              <a:buNone/>
              <a:defRPr sz="18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38" name="Заголовок 1">
            <a:extLst>
              <a:ext uri="{FF2B5EF4-FFF2-40B4-BE49-F238E27FC236}">
                <a16:creationId xmlns:a16="http://schemas.microsoft.com/office/drawing/2014/main" id="{92BB8558-F0D2-4EE4-AD81-BEA8F86281C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32674" y="561291"/>
            <a:ext cx="9779870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234525947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Прямоугольник 47">
            <a:extLst>
              <a:ext uri="{FF2B5EF4-FFF2-40B4-BE49-F238E27FC236}">
                <a16:creationId xmlns:a16="http://schemas.microsoft.com/office/drawing/2014/main" id="{EB9B11F2-6547-4B66-9341-F3EB5FC81BDB}"/>
              </a:ext>
            </a:extLst>
          </p:cNvPr>
          <p:cNvSpPr/>
          <p:nvPr userDrawn="1"/>
        </p:nvSpPr>
        <p:spPr>
          <a:xfrm>
            <a:off x="7759261" y="2470407"/>
            <a:ext cx="2359400" cy="409039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6" name="Номер слайда 3">
            <a:extLst>
              <a:ext uri="{FF2B5EF4-FFF2-40B4-BE49-F238E27FC236}">
                <a16:creationId xmlns:a16="http://schemas.microsoft.com/office/drawing/2014/main" id="{0A0A2E56-80E9-457C-85A2-379B7F01E3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295286" y="6950712"/>
            <a:ext cx="1935669" cy="402567"/>
          </a:xfrm>
          <a:prstGeom prst="rect">
            <a:avLst/>
          </a:prstGeom>
        </p:spPr>
        <p:txBody>
          <a:bodyPr/>
          <a:lstStyle/>
          <a:p>
            <a:pPr algn="l"/>
            <a:fld id="{725C68B6-61C2-468F-89AB-4B9F7531AA68}" type="slidenum">
              <a:rPr lang="ru-RU" smtClean="0"/>
              <a:pPr algn="l"/>
              <a:t>‹#›</a:t>
            </a:fld>
            <a:endParaRPr lang="ru-RU" dirty="0"/>
          </a:p>
        </p:txBody>
      </p:sp>
      <p:sp>
        <p:nvSpPr>
          <p:cNvPr id="10" name="object 3">
            <a:extLst>
              <a:ext uri="{FF2B5EF4-FFF2-40B4-BE49-F238E27FC236}">
                <a16:creationId xmlns:a16="http://schemas.microsoft.com/office/drawing/2014/main" id="{15130363-D71A-4697-B9E0-FBA487FC8CD2}"/>
              </a:ext>
            </a:extLst>
          </p:cNvPr>
          <p:cNvSpPr/>
          <p:nvPr userDrawn="1"/>
        </p:nvSpPr>
        <p:spPr>
          <a:xfrm>
            <a:off x="0" y="218297"/>
            <a:ext cx="125720" cy="1255702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1" name="Рисунок 10">
            <a:extLst>
              <a:ext uri="{FF2B5EF4-FFF2-40B4-BE49-F238E27FC236}">
                <a16:creationId xmlns:a16="http://schemas.microsoft.com/office/drawing/2014/main" id="{5C2420F8-15A4-4618-82BB-55758199BB50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064950" y="6588943"/>
            <a:ext cx="1628450" cy="900750"/>
          </a:xfrm>
          <a:prstGeom prst="rect">
            <a:avLst/>
          </a:prstGeom>
        </p:spPr>
      </p:pic>
      <p:sp>
        <p:nvSpPr>
          <p:cNvPr id="18" name="object 3">
            <a:extLst>
              <a:ext uri="{FF2B5EF4-FFF2-40B4-BE49-F238E27FC236}">
                <a16:creationId xmlns:a16="http://schemas.microsoft.com/office/drawing/2014/main" id="{4C967A7A-8161-4185-84CA-97E80FC9B322}"/>
              </a:ext>
            </a:extLst>
          </p:cNvPr>
          <p:cNvSpPr/>
          <p:nvPr userDrawn="1"/>
        </p:nvSpPr>
        <p:spPr>
          <a:xfrm>
            <a:off x="7222" y="252239"/>
            <a:ext cx="125720" cy="1815708"/>
          </a:xfrm>
          <a:custGeom>
            <a:avLst/>
            <a:gdLst/>
            <a:ahLst/>
            <a:cxnLst/>
            <a:rect l="l" t="t" r="r" b="b"/>
            <a:pathLst>
              <a:path w="81280" h="1144905">
                <a:moveTo>
                  <a:pt x="0" y="1144803"/>
                </a:moveTo>
                <a:lnTo>
                  <a:pt x="81000" y="1144803"/>
                </a:lnTo>
                <a:lnTo>
                  <a:pt x="81000" y="0"/>
                </a:lnTo>
                <a:lnTo>
                  <a:pt x="0" y="0"/>
                </a:lnTo>
                <a:lnTo>
                  <a:pt x="0" y="1144803"/>
                </a:lnTo>
                <a:close/>
              </a:path>
            </a:pathLst>
          </a:custGeom>
          <a:solidFill>
            <a:srgbClr val="EE312C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0" name="Заголовок 1">
            <a:extLst>
              <a:ext uri="{FF2B5EF4-FFF2-40B4-BE49-F238E27FC236}">
                <a16:creationId xmlns:a16="http://schemas.microsoft.com/office/drawing/2014/main" id="{BDCE2DE8-E62B-4A34-8FC0-6B605B6B6DFB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62355" y="1133896"/>
            <a:ext cx="9499375" cy="567848"/>
          </a:xfrm>
        </p:spPr>
        <p:txBody>
          <a:bodyPr vert="horz" wrap="square" lIns="0" tIns="0" rIns="0" bIns="0" rtlCol="0">
            <a:spAutoFit/>
          </a:bodyPr>
          <a:lstStyle>
            <a:lvl1pPr>
              <a:defRPr lang="ru-RU" sz="4100" b="1">
                <a:solidFill>
                  <a:srgbClr val="E60000"/>
                </a:solidFill>
                <a:latin typeface="Arial Black" panose="020B0A04020102020204" pitchFamily="34" charset="0"/>
              </a:defRPr>
            </a:lvl1pPr>
          </a:lstStyle>
          <a:p>
            <a:pPr marL="0" lvl="0" defTabSz="914400"/>
            <a:r>
              <a:rPr lang="ru-RU" dirty="0"/>
              <a:t>ОБРАЗЕЦ ЗАГОЛОВКА</a:t>
            </a:r>
          </a:p>
        </p:txBody>
      </p:sp>
      <p:sp>
        <p:nvSpPr>
          <p:cNvPr id="31" name="Текст 2">
            <a:extLst>
              <a:ext uri="{FF2B5EF4-FFF2-40B4-BE49-F238E27FC236}">
                <a16:creationId xmlns:a16="http://schemas.microsoft.com/office/drawing/2014/main" id="{2B0BFA9E-BDB0-415B-8B27-5B6AB1518DB8}"/>
              </a:ext>
            </a:extLst>
          </p:cNvPr>
          <p:cNvSpPr>
            <a:spLocks noGrp="1"/>
          </p:cNvSpPr>
          <p:nvPr>
            <p:ph type="body" idx="20" hasCustomPrompt="1"/>
          </p:nvPr>
        </p:nvSpPr>
        <p:spPr>
          <a:xfrm>
            <a:off x="562355" y="489910"/>
            <a:ext cx="9499375" cy="276999"/>
          </a:xfrm>
        </p:spPr>
        <p:txBody>
          <a:bodyPr vert="horz" wrap="square" lIns="0" tIns="0" rIns="0" bIns="0" rtlCol="0" anchor="ctr">
            <a:spAutoFit/>
          </a:bodyPr>
          <a:lstStyle>
            <a:lvl1pPr>
              <a:defRPr lang="ru-RU" sz="2000" b="1" dirty="0">
                <a:solidFill>
                  <a:srgbClr val="E60000"/>
                </a:solidFill>
                <a:latin typeface="Arial Black" panose="020B0A04020102020204" pitchFamily="34" charset="0"/>
                <a:ea typeface="+mj-ea"/>
                <a:cs typeface="+mj-cs"/>
              </a:defRPr>
            </a:lvl1pPr>
          </a:lstStyle>
          <a:p>
            <a:pPr marL="0" lvl="0" defTabSz="914400">
              <a:spcBef>
                <a:spcPct val="0"/>
              </a:spcBef>
              <a:buNone/>
            </a:pPr>
            <a:r>
              <a:rPr lang="ru-RU" dirty="0"/>
              <a:t>ОБРАЗЕЦ ТЕКСТА</a:t>
            </a:r>
          </a:p>
        </p:txBody>
      </p:sp>
      <p:sp>
        <p:nvSpPr>
          <p:cNvPr id="42" name="Объект 2">
            <a:extLst>
              <a:ext uri="{FF2B5EF4-FFF2-40B4-BE49-F238E27FC236}">
                <a16:creationId xmlns:a16="http://schemas.microsoft.com/office/drawing/2014/main" id="{DDA1D208-AC82-41CD-AC19-AA520B2C269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5691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3" name="Объект 2">
            <a:extLst>
              <a:ext uri="{FF2B5EF4-FFF2-40B4-BE49-F238E27FC236}">
                <a16:creationId xmlns:a16="http://schemas.microsoft.com/office/drawing/2014/main" id="{2CB3BD24-831A-4664-875C-E9C7FB7F8C36}"/>
              </a:ext>
            </a:extLst>
          </p:cNvPr>
          <p:cNvSpPr>
            <a:spLocks noGrp="1"/>
          </p:cNvSpPr>
          <p:nvPr>
            <p:ph idx="21"/>
          </p:nvPr>
        </p:nvSpPr>
        <p:spPr>
          <a:xfrm>
            <a:off x="3017334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4" name="Объект 2">
            <a:extLst>
              <a:ext uri="{FF2B5EF4-FFF2-40B4-BE49-F238E27FC236}">
                <a16:creationId xmlns:a16="http://schemas.microsoft.com/office/drawing/2014/main" id="{F8D3A8DA-DE38-47DD-9DD4-6DEB7240F645}"/>
              </a:ext>
            </a:extLst>
          </p:cNvPr>
          <p:cNvSpPr>
            <a:spLocks noGrp="1"/>
          </p:cNvSpPr>
          <p:nvPr>
            <p:ph idx="22"/>
          </p:nvPr>
        </p:nvSpPr>
        <p:spPr>
          <a:xfrm>
            <a:off x="5388977" y="5058739"/>
            <a:ext cx="2304000" cy="1502061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5" name="Прямоугольник 44">
            <a:extLst>
              <a:ext uri="{FF2B5EF4-FFF2-40B4-BE49-F238E27FC236}">
                <a16:creationId xmlns:a16="http://schemas.microsoft.com/office/drawing/2014/main" id="{EE8C385B-C208-4106-8613-8BC5223A3F5C}"/>
              </a:ext>
            </a:extLst>
          </p:cNvPr>
          <p:cNvSpPr/>
          <p:nvPr userDrawn="1"/>
        </p:nvSpPr>
        <p:spPr>
          <a:xfrm>
            <a:off x="648087" y="4846672"/>
            <a:ext cx="7043531" cy="51669"/>
          </a:xfrm>
          <a:prstGeom prst="rect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04306" tIns="52153" rIns="104306" bIns="52153" rtlCol="0" anchor="ctr"/>
          <a:lstStyle/>
          <a:p>
            <a:pPr algn="ctr"/>
            <a:endParaRPr lang="ru-RU"/>
          </a:p>
        </p:txBody>
      </p:sp>
      <p:sp>
        <p:nvSpPr>
          <p:cNvPr id="52" name="Текст 2">
            <a:extLst>
              <a:ext uri="{FF2B5EF4-FFF2-40B4-BE49-F238E27FC236}">
                <a16:creationId xmlns:a16="http://schemas.microsoft.com/office/drawing/2014/main" id="{7CEAFFC1-C332-47C7-9CFE-8FE0B3FD0457}"/>
              </a:ext>
            </a:extLst>
          </p:cNvPr>
          <p:cNvSpPr>
            <a:spLocks noGrp="1"/>
          </p:cNvSpPr>
          <p:nvPr>
            <p:ph type="body" idx="23" hasCustomPrompt="1"/>
          </p:nvPr>
        </p:nvSpPr>
        <p:spPr>
          <a:xfrm>
            <a:off x="7757731" y="2484487"/>
            <a:ext cx="2304000" cy="292598"/>
          </a:xfrm>
        </p:spPr>
        <p:txBody>
          <a:bodyPr anchor="b">
            <a:normAutofit/>
          </a:bodyPr>
          <a:lstStyle>
            <a:lvl1pPr marL="0" indent="0" algn="l">
              <a:buNone/>
              <a:defRPr sz="1400" b="1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391146" indent="0">
              <a:buNone/>
              <a:defRPr sz="1700" b="1"/>
            </a:lvl2pPr>
            <a:lvl3pPr marL="782292" indent="0">
              <a:buNone/>
              <a:defRPr sz="1500" b="1"/>
            </a:lvl3pPr>
            <a:lvl4pPr marL="1173438" indent="0">
              <a:buNone/>
              <a:defRPr sz="1400" b="1"/>
            </a:lvl4pPr>
            <a:lvl5pPr marL="1564584" indent="0">
              <a:buNone/>
              <a:defRPr sz="1400" b="1"/>
            </a:lvl5pPr>
            <a:lvl6pPr marL="1955730" indent="0">
              <a:buNone/>
              <a:defRPr sz="1400" b="1"/>
            </a:lvl6pPr>
            <a:lvl7pPr marL="2346876" indent="0">
              <a:buNone/>
              <a:defRPr sz="1400" b="1"/>
            </a:lvl7pPr>
            <a:lvl8pPr marL="2738022" indent="0">
              <a:buNone/>
              <a:defRPr sz="1400" b="1"/>
            </a:lvl8pPr>
            <a:lvl9pPr marL="3129168" indent="0">
              <a:buNone/>
              <a:defRPr sz="14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4" name="Объект 2">
            <a:extLst>
              <a:ext uri="{FF2B5EF4-FFF2-40B4-BE49-F238E27FC236}">
                <a16:creationId xmlns:a16="http://schemas.microsoft.com/office/drawing/2014/main" id="{BDB58731-0025-45AA-B7E6-AE93EE2F2764}"/>
              </a:ext>
            </a:extLst>
          </p:cNvPr>
          <p:cNvSpPr>
            <a:spLocks noGrp="1"/>
          </p:cNvSpPr>
          <p:nvPr>
            <p:ph idx="24"/>
          </p:nvPr>
        </p:nvSpPr>
        <p:spPr>
          <a:xfrm>
            <a:off x="7759260" y="2945191"/>
            <a:ext cx="2311011" cy="3462867"/>
          </a:xfrm>
        </p:spPr>
        <p:txBody>
          <a:bodyPr>
            <a:norm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8" name="Объект 2">
            <a:extLst>
              <a:ext uri="{FF2B5EF4-FFF2-40B4-BE49-F238E27FC236}">
                <a16:creationId xmlns:a16="http://schemas.microsoft.com/office/drawing/2014/main" id="{E9331FB5-268A-4AC3-A50C-029CFF37D9C2}"/>
              </a:ext>
            </a:extLst>
          </p:cNvPr>
          <p:cNvSpPr>
            <a:spLocks noGrp="1"/>
          </p:cNvSpPr>
          <p:nvPr>
            <p:ph idx="25"/>
          </p:nvPr>
        </p:nvSpPr>
        <p:spPr>
          <a:xfrm>
            <a:off x="665571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59" name="Объект 2">
            <a:extLst>
              <a:ext uri="{FF2B5EF4-FFF2-40B4-BE49-F238E27FC236}">
                <a16:creationId xmlns:a16="http://schemas.microsoft.com/office/drawing/2014/main" id="{073B8669-4C3C-4E00-85DA-6D255EE3B472}"/>
              </a:ext>
            </a:extLst>
          </p:cNvPr>
          <p:cNvSpPr>
            <a:spLocks noGrp="1"/>
          </p:cNvSpPr>
          <p:nvPr>
            <p:ph idx="26"/>
          </p:nvPr>
        </p:nvSpPr>
        <p:spPr>
          <a:xfrm>
            <a:off x="3037214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0" name="Объект 2">
            <a:extLst>
              <a:ext uri="{FF2B5EF4-FFF2-40B4-BE49-F238E27FC236}">
                <a16:creationId xmlns:a16="http://schemas.microsoft.com/office/drawing/2014/main" id="{6D28D3A1-3506-42DA-8E0C-5D900B154BFB}"/>
              </a:ext>
            </a:extLst>
          </p:cNvPr>
          <p:cNvSpPr>
            <a:spLocks noGrp="1"/>
          </p:cNvSpPr>
          <p:nvPr>
            <p:ph idx="27"/>
          </p:nvPr>
        </p:nvSpPr>
        <p:spPr>
          <a:xfrm>
            <a:off x="5408857" y="2470407"/>
            <a:ext cx="2304000" cy="2376265"/>
          </a:xfrm>
        </p:spPr>
        <p:txBody>
          <a:bodyPr>
            <a:noAutofit/>
          </a:bodyPr>
          <a:lstStyle>
            <a:lvl1pPr marL="0" indent="0">
              <a:buFontTx/>
              <a:buNone/>
              <a:defRPr sz="1600"/>
            </a:lvl1pPr>
            <a:lvl2pPr marL="391146" indent="0">
              <a:buFontTx/>
              <a:buNone/>
              <a:defRPr sz="1600"/>
            </a:lvl2pPr>
            <a:lvl3pPr marL="782292" indent="0">
              <a:buFontTx/>
              <a:buNone/>
              <a:defRPr sz="1600"/>
            </a:lvl3pPr>
            <a:lvl4pPr marL="1173438" indent="0">
              <a:buFontTx/>
              <a:buNone/>
              <a:defRPr sz="1600"/>
            </a:lvl4pPr>
            <a:lvl5pPr marL="1564584" indent="0">
              <a:buFontTx/>
              <a:buNone/>
              <a:defRPr sz="1600"/>
            </a:lvl5pPr>
          </a:lstStyle>
          <a:p>
            <a:pPr lvl="0"/>
            <a:r>
              <a:rPr lang="ru-RU" dirty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6214390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336675" y="1237457"/>
            <a:ext cx="8020050" cy="2632440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6675" y="3971414"/>
            <a:ext cx="8020050" cy="1825554"/>
          </a:xfrm>
        </p:spPr>
        <p:txBody>
          <a:bodyPr/>
          <a:lstStyle>
            <a:lvl1pPr marL="0" indent="0" algn="ctr">
              <a:buNone/>
              <a:defRPr sz="2100"/>
            </a:lvl1pPr>
            <a:lvl2pPr marL="391146" indent="0" algn="ctr">
              <a:buNone/>
              <a:defRPr sz="1700"/>
            </a:lvl2pPr>
            <a:lvl3pPr marL="782292" indent="0" algn="ctr">
              <a:buNone/>
              <a:defRPr sz="1500"/>
            </a:lvl3pPr>
            <a:lvl4pPr marL="1173438" indent="0" algn="ctr">
              <a:buNone/>
              <a:defRPr sz="1400"/>
            </a:lvl4pPr>
            <a:lvl5pPr marL="1564584" indent="0" algn="ctr">
              <a:buNone/>
              <a:defRPr sz="1400"/>
            </a:lvl5pPr>
            <a:lvl6pPr marL="1955730" indent="0" algn="ctr">
              <a:buNone/>
              <a:defRPr sz="1400"/>
            </a:lvl6pPr>
            <a:lvl7pPr marL="2346876" indent="0" algn="ctr">
              <a:buNone/>
              <a:defRPr sz="1400"/>
            </a:lvl7pPr>
            <a:lvl8pPr marL="2738022" indent="0" algn="ctr">
              <a:buNone/>
              <a:defRPr sz="1400"/>
            </a:lvl8pPr>
            <a:lvl9pPr marL="3129168" indent="0" algn="ctr">
              <a:buNone/>
              <a:defRPr sz="14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5481211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  <p:pic>
        <p:nvPicPr>
          <p:cNvPr id="2051" name="Picture 3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95265" y="280935"/>
            <a:ext cx="1512396" cy="2771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57451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35171" y="402569"/>
            <a:ext cx="9223058" cy="1461495"/>
          </a:xfrm>
          <a:prstGeom prst="rect">
            <a:avLst/>
          </a:prstGeom>
        </p:spPr>
        <p:txBody>
          <a:bodyPr vert="horz" lIns="104306" tIns="52153" rIns="104306" bIns="52153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35171" y="2012836"/>
            <a:ext cx="9223058" cy="4797552"/>
          </a:xfrm>
          <a:prstGeom prst="rect">
            <a:avLst/>
          </a:prstGeom>
        </p:spPr>
        <p:txBody>
          <a:bodyPr vert="horz" lIns="104306" tIns="52153" rIns="104306" bIns="52153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735171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9B0CA2-EE7C-4F21-BC99-1B7BC45BB5BA}" type="datetimeFigureOut">
              <a:rPr lang="ru-RU" smtClean="0"/>
              <a:pPr/>
              <a:t>13.04.2021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542189" y="7008172"/>
            <a:ext cx="3609023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552214" y="7008172"/>
            <a:ext cx="2406015" cy="402567"/>
          </a:xfrm>
          <a:prstGeom prst="rect">
            <a:avLst/>
          </a:prstGeom>
        </p:spPr>
        <p:txBody>
          <a:bodyPr vert="horz" lIns="104306" tIns="52153" rIns="104306" bIns="52153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AB95CB-C0AE-4384-84F4-5E78CCE15AAB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78932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5" r:id="rId2"/>
    <p:sldLayoutId id="2147483719" r:id="rId3"/>
    <p:sldLayoutId id="2147483739" r:id="rId4"/>
    <p:sldLayoutId id="2147483736" r:id="rId5"/>
    <p:sldLayoutId id="2147483738" r:id="rId6"/>
    <p:sldLayoutId id="2147483737" r:id="rId7"/>
    <p:sldLayoutId id="2147483713" r:id="rId8"/>
    <p:sldLayoutId id="2147483714" r:id="rId9"/>
    <p:sldLayoutId id="2147483715" r:id="rId10"/>
    <p:sldLayoutId id="2147483716" r:id="rId11"/>
    <p:sldLayoutId id="2147483717" r:id="rId12"/>
    <p:sldLayoutId id="2147483718" r:id="rId13"/>
    <p:sldLayoutId id="2147483720" r:id="rId14"/>
    <p:sldLayoutId id="2147483721" r:id="rId15"/>
    <p:sldLayoutId id="2147483722" r:id="rId16"/>
    <p:sldLayoutId id="2147483723" r:id="rId17"/>
  </p:sldLayoutIdLst>
  <p:txStyles>
    <p:titleStyle>
      <a:lvl1pPr algn="l" defTabSz="782292" rtl="0" eaLnBrk="1" latinLnBrk="0" hangingPunct="1">
        <a:lnSpc>
          <a:spcPct val="90000"/>
        </a:lnSpc>
        <a:spcBef>
          <a:spcPct val="0"/>
        </a:spcBef>
        <a:buNone/>
        <a:defRPr sz="3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5573" indent="-195573" algn="l" defTabSz="782292" rtl="0" eaLnBrk="1" latinLnBrk="0" hangingPunct="1">
        <a:lnSpc>
          <a:spcPct val="90000"/>
        </a:lnSpc>
        <a:spcBef>
          <a:spcPts val="856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58671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7786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901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760157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2151303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542449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933595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324741" indent="-195573" algn="l" defTabSz="782292" rtl="0" eaLnBrk="1" latinLnBrk="0" hangingPunct="1">
        <a:lnSpc>
          <a:spcPct val="90000"/>
        </a:lnSpc>
        <a:spcBef>
          <a:spcPts val="428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1pPr>
      <a:lvl2pPr marL="39114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2pPr>
      <a:lvl3pPr marL="78229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17343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4pPr>
      <a:lvl5pPr marL="1564584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5pPr>
      <a:lvl6pPr marL="1955730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6pPr>
      <a:lvl7pPr marL="2346876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2738022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3129168" algn="l" defTabSz="782292" rtl="0" eaLnBrk="1" latinLnBrk="0" hangingPunct="1">
        <a:defRPr sz="1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65AEBF47-2662-48D1-B238-FBEE452D287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55790" y="3392067"/>
            <a:ext cx="9679452" cy="2131309"/>
          </a:xfrm>
        </p:spPr>
        <p:txBody>
          <a:bodyPr>
            <a:normAutofit fontScale="90000"/>
          </a:bodyPr>
          <a:lstStyle/>
          <a:p>
            <a:r>
              <a:rPr lang="ru-RU" sz="2100" dirty="0" smtClean="0"/>
              <a:t>ОТЧЕТ </a:t>
            </a:r>
            <a:br>
              <a:rPr lang="ru-RU" sz="2100" dirty="0" smtClean="0"/>
            </a:br>
            <a:r>
              <a:rPr lang="ru-RU" sz="2100" dirty="0" smtClean="0"/>
              <a:t>о прохождении производственной практики</a:t>
            </a:r>
            <a:br>
              <a:rPr lang="ru-RU" sz="2100" dirty="0" smtClean="0"/>
            </a:br>
            <a:r>
              <a:rPr lang="ru-RU" sz="2100" dirty="0" smtClean="0"/>
              <a:t> </a:t>
            </a:r>
            <a:r>
              <a:rPr lang="ru-RU" sz="2100" dirty="0"/>
              <a:t>(преддипломной) </a:t>
            </a:r>
            <a:r>
              <a:rPr lang="ru-RU" sz="2100" dirty="0" smtClean="0"/>
              <a:t/>
            </a:r>
            <a:br>
              <a:rPr lang="ru-RU" sz="2100" dirty="0" smtClean="0"/>
            </a:br>
            <a:r>
              <a:rPr lang="ru-RU" sz="2100" dirty="0" smtClean="0"/>
              <a:t> </a:t>
            </a:r>
            <a:br>
              <a:rPr lang="ru-RU" sz="2100" dirty="0" smtClean="0"/>
            </a:br>
            <a:r>
              <a:rPr lang="ru-RU" sz="2100" dirty="0" smtClean="0"/>
              <a:t>в </a:t>
            </a:r>
            <a:r>
              <a:rPr lang="ru-RU" sz="2100" dirty="0"/>
              <a:t>период с </a:t>
            </a:r>
            <a:r>
              <a:rPr lang="ru-RU" sz="2100" dirty="0" smtClean="0"/>
              <a:t>«___» _________ 20__ </a:t>
            </a:r>
            <a:r>
              <a:rPr lang="ru-RU" sz="2100" dirty="0"/>
              <a:t>г. по «___» _________ 20__ г.</a:t>
            </a:r>
            <a:r>
              <a:rPr lang="en-US" sz="2200" dirty="0"/>
              <a:t/>
            </a:r>
            <a:br>
              <a:rPr lang="en-US" sz="2200" dirty="0"/>
            </a:br>
            <a:r>
              <a:rPr lang="ru-RU" sz="2200" dirty="0" smtClean="0"/>
              <a:t/>
            </a:r>
            <a:br>
              <a:rPr lang="ru-RU" sz="2200" dirty="0" smtClean="0"/>
            </a:br>
            <a:r>
              <a:rPr lang="ru-RU" sz="2100" dirty="0" smtClean="0"/>
              <a:t>Специальность 40.02.01 Право </a:t>
            </a:r>
            <a:r>
              <a:rPr lang="ru-RU" sz="2100" dirty="0"/>
              <a:t>и организация социального </a:t>
            </a:r>
            <a:r>
              <a:rPr lang="ru-RU" sz="2100" dirty="0" smtClean="0"/>
              <a:t>обеспечения</a:t>
            </a:r>
            <a:endParaRPr lang="ru-RU" sz="2700" dirty="0"/>
          </a:p>
        </p:txBody>
      </p:sp>
      <p:sp>
        <p:nvSpPr>
          <p:cNvPr id="6" name="Подзаголовок 2">
            <a:extLst>
              <a:ext uri="{FF2B5EF4-FFF2-40B4-BE49-F238E27FC236}">
                <a16:creationId xmlns:a16="http://schemas.microsoft.com/office/drawing/2014/main" id="{8EC7E33D-1387-4B56-A695-F4C72A50F4EE}"/>
              </a:ext>
            </a:extLst>
          </p:cNvPr>
          <p:cNvSpPr txBox="1">
            <a:spLocks/>
          </p:cNvSpPr>
          <p:nvPr/>
        </p:nvSpPr>
        <p:spPr bwMode="auto">
          <a:xfrm>
            <a:off x="426967" y="5980906"/>
            <a:ext cx="8712968" cy="1368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10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ФИО обучающегося</a:t>
            </a: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: </a:t>
            </a:r>
            <a:r>
              <a:rPr lang="ru-RU" altLang="ru-RU" sz="2400" dirty="0" smtClean="0">
                <a:solidFill>
                  <a:srgbClr val="FF0000"/>
                </a:solidFill>
                <a:latin typeface="Calibri"/>
              </a:rPr>
              <a:t>____________________________________</a:t>
            </a:r>
            <a:endParaRPr lang="ru-RU" altLang="ru-RU" sz="2400" dirty="0">
              <a:solidFill>
                <a:srgbClr val="FF0000"/>
              </a:solidFill>
              <a:latin typeface="Calibri"/>
            </a:endParaRPr>
          </a:p>
          <a:p>
            <a:pPr marL="0" marR="0" lvl="0" indent="0" algn="l" defTabSz="914400" rtl="0" eaLnBrk="1" fontAlgn="base" latinLnBrk="0" hangingPunct="1">
              <a:lnSpc>
                <a:spcPct val="8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lang="ru-RU" altLang="ru-RU" sz="2400" dirty="0">
                <a:solidFill>
                  <a:srgbClr val="FF0000"/>
                </a:solidFill>
                <a:latin typeface="Calibri"/>
              </a:rPr>
              <a:t>Группа: </a:t>
            </a:r>
            <a:r>
              <a:rPr lang="ru-RU" altLang="ru-RU" sz="2400" dirty="0" smtClean="0">
                <a:solidFill>
                  <a:srgbClr val="FF0000"/>
                </a:solidFill>
                <a:latin typeface="Calibri"/>
              </a:rPr>
              <a:t>_______________________________________________</a:t>
            </a:r>
            <a:endParaRPr lang="ru-RU" altLang="ru-RU" sz="2400" dirty="0">
              <a:solidFill>
                <a:srgbClr val="FF0000"/>
              </a:solidFill>
              <a:latin typeface="Calibri"/>
            </a:endParaRPr>
          </a:p>
          <a:p>
            <a:pPr lvl="0" algn="l" defTabSz="914400" eaLnBrk="1" hangingPunct="1">
              <a:lnSpc>
                <a:spcPct val="80000"/>
              </a:lnSpc>
              <a:spcBef>
                <a:spcPct val="0"/>
              </a:spcBef>
              <a:defRPr/>
            </a:pPr>
            <a:r>
              <a:rPr kumimoji="0" lang="ru-RU" altLang="ru-RU" sz="2200" b="0" i="0" u="none" strike="noStrike" kern="1200" cap="none" spc="0" normalizeH="0" baseline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Arial" charset="0"/>
                <a:ea typeface="+mn-ea"/>
                <a:cs typeface="+mn-cs"/>
              </a:rPr>
              <a:t>ФИО Руководителя:  </a:t>
            </a:r>
            <a:r>
              <a:rPr lang="ru-RU" altLang="ru-RU" sz="2000" dirty="0" smtClean="0">
                <a:solidFill>
                  <a:srgbClr val="FF0000"/>
                </a:solidFill>
              </a:rPr>
              <a:t>___________________________________________</a:t>
            </a:r>
            <a:endParaRPr kumimoji="0" lang="ru-RU" altLang="ru-RU" sz="22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22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Arial" charset="0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10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en-US" altLang="ru-RU" sz="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ctr" defTabSz="914400" rtl="0" eaLnBrk="1" fontAlgn="base" latinLnBrk="0" hangingPunct="1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altLang="ru-RU" sz="800" b="0" i="1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57A02C01-F3A7-4DE2-9DF2-AD08FA4829B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516" y="1980431"/>
            <a:ext cx="914400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НЕГОСУДАРСТВЕННОЕ ОБРАЗОВАТЕЛЬНОЕ ЧАСТНОЕ УЧРЕЖДЕНИЕ ВЫСШЕГО ОБРАЗОВАНИЯ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«МОСКОВСКИЙ ФИНАНСОВО-ПРОМЫШЛЕННЫЙ УНИВЕРСИТЕТ «СИНЕРГИЯ» 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>
                <a:solidFill>
                  <a:prstClr val="white"/>
                </a:solidFill>
                <a:latin typeface="Arial" charset="0"/>
              </a:rPr>
              <a:t>Колледж «Синергия»</a:t>
            </a:r>
          </a:p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altLang="ru-RU" sz="1400" b="1" dirty="0" smtClean="0">
                <a:solidFill>
                  <a:prstClr val="white"/>
                </a:solidFill>
                <a:latin typeface="Arial" charset="0"/>
              </a:rPr>
              <a:t>Департамент  правовых дисциплин</a:t>
            </a:r>
            <a:endParaRPr lang="ru-RU" altLang="ru-RU" sz="1400" b="1" dirty="0">
              <a:solidFill>
                <a:prstClr val="white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8066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169" y="108223"/>
            <a:ext cx="9687193" cy="1551194"/>
          </a:xfrm>
        </p:spPr>
        <p:txBody>
          <a:bodyPr/>
          <a:lstStyle/>
          <a:p>
            <a:r>
              <a:rPr lang="ru-RU" sz="2800" dirty="0"/>
              <a:t>Перечень нормативно-правовых актов, регулирующих систему социальной защиты или социального обслуживания в Российской Федерации</a:t>
            </a:r>
            <a:r>
              <a:rPr lang="en-US" sz="2800" dirty="0"/>
              <a:t> </a:t>
            </a:r>
            <a:r>
              <a:rPr lang="ru-RU" sz="2800" dirty="0" smtClean="0">
                <a:latin typeface="Arial" panose="020B0604020202020204" pitchFamily="34" charset="0"/>
                <a:cs typeface="Arial" panose="020B0604020202020204" pitchFamily="34" charset="0"/>
              </a:rPr>
              <a:t>–  </a:t>
            </a:r>
            <a:r>
              <a:rPr lang="ru-RU" sz="20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 </a:t>
            </a:r>
            <a:r>
              <a:rPr lang="ru-RU" sz="2000" b="0" i="1" dirty="0">
                <a:latin typeface="Arial" panose="020B0604020202020204" pitchFamily="34" charset="0"/>
                <a:cs typeface="Arial" panose="020B0604020202020204" pitchFamily="34" charset="0"/>
              </a:rPr>
              <a:t>соответствии с предметом исследования ВКР</a:t>
            </a:r>
          </a:p>
        </p:txBody>
      </p:sp>
      <p:graphicFrame>
        <p:nvGraphicFramePr>
          <p:cNvPr id="4" name="Схема 3"/>
          <p:cNvGraphicFramePr/>
          <p:nvPr>
            <p:extLst>
              <p:ext uri="{D42A27DB-BD31-4B8C-83A1-F6EECF244321}">
                <p14:modId xmlns:p14="http://schemas.microsoft.com/office/powerpoint/2010/main" val="484755785"/>
              </p:ext>
            </p:extLst>
          </p:nvPr>
        </p:nvGraphicFramePr>
        <p:xfrm>
          <a:off x="2034332" y="1908423"/>
          <a:ext cx="6840901" cy="446449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50209026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156" y="257755"/>
            <a:ext cx="9687193" cy="1107996"/>
          </a:xfrm>
        </p:spPr>
        <p:txBody>
          <a:bodyPr/>
          <a:lstStyle/>
          <a:p>
            <a:r>
              <a:rPr lang="ru-RU" sz="2000" dirty="0"/>
              <a:t>Анализ периодических и специальных изданий, справочной литературы по вопросам социальной защиты или социального обслуживания граждан, являющихся предметной областью ВКР – дипломной работы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3103" y="2628503"/>
            <a:ext cx="885698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Первый источник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Второй источник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Третий источник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5001214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0156" y="274364"/>
            <a:ext cx="9687193" cy="1163395"/>
          </a:xfrm>
        </p:spPr>
        <p:txBody>
          <a:bodyPr/>
          <a:lstStyle/>
          <a:p>
            <a:r>
              <a:rPr lang="ru-RU" sz="2800" dirty="0"/>
              <a:t>Материалы судебной практики по вопросам социальной защиты или социального обслуживания 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68265" y="2556495"/>
            <a:ext cx="8856984" cy="17081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Первый источник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Второй источник</a:t>
            </a:r>
          </a:p>
          <a:p>
            <a:pPr marL="457200" indent="-457200">
              <a:buFont typeface="+mj-lt"/>
              <a:buAutoNum type="arabicPeriod"/>
            </a:pP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>
              <a:buFont typeface="+mj-lt"/>
              <a:buAutoNum type="arabicPeriod"/>
            </a:pP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Третий источник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561240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02" y="180231"/>
            <a:ext cx="9687193" cy="1440394"/>
          </a:xfrm>
        </p:spPr>
        <p:txBody>
          <a:bodyPr/>
          <a:lstStyle/>
          <a:p>
            <a:r>
              <a:rPr lang="ru-RU" sz="2800" dirty="0"/>
              <a:t>Анализ статистических данных по конкретным направлениям социальной защиты или социального обслуживания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, * –</a:t>
            </a:r>
            <a:r>
              <a:rPr lang="ru-RU" sz="20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2000" b="0" i="1" dirty="0">
                <a:latin typeface="Arial" panose="020B0604020202020204" pitchFamily="34" charset="0"/>
                <a:cs typeface="Arial" panose="020B0604020202020204" pitchFamily="34" charset="0"/>
              </a:rPr>
              <a:t>являющихся предметом исследования ВКР</a:t>
            </a:r>
          </a:p>
        </p:txBody>
      </p:sp>
      <p:graphicFrame>
        <p:nvGraphicFramePr>
          <p:cNvPr id="5" name="Диаграмма 4"/>
          <p:cNvGraphicFramePr/>
          <p:nvPr>
            <p:extLst>
              <p:ext uri="{D42A27DB-BD31-4B8C-83A1-F6EECF244321}">
                <p14:modId xmlns:p14="http://schemas.microsoft.com/office/powerpoint/2010/main" val="1427078664"/>
              </p:ext>
            </p:extLst>
          </p:nvPr>
        </p:nvGraphicFramePr>
        <p:xfrm>
          <a:off x="1647268" y="1836415"/>
          <a:ext cx="7398859" cy="460851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94410656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02" y="235573"/>
            <a:ext cx="9687193" cy="1163395"/>
          </a:xfrm>
        </p:spPr>
        <p:txBody>
          <a:bodyPr/>
          <a:lstStyle/>
          <a:p>
            <a:r>
              <a:rPr lang="ru-RU" sz="2800" dirty="0"/>
              <a:t>Оценка эффективности работы в порядке приема граждан по вопросам пенсионного обеспечения и социальной защиты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854887774"/>
              </p:ext>
            </p:extLst>
          </p:nvPr>
        </p:nvGraphicFramePr>
        <p:xfrm>
          <a:off x="1782231" y="1692399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2733384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8"/>
            <a:ext cx="9687193" cy="1163395"/>
          </a:xfrm>
        </p:spPr>
        <p:txBody>
          <a:bodyPr/>
          <a:lstStyle/>
          <a:p>
            <a:r>
              <a:rPr lang="ru-RU" sz="2800" dirty="0"/>
              <a:t>Диагностика ошибок в подготовке пакета документов для назначения пенсий, пособий, компенсаций, других выплат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673" y="2124447"/>
            <a:ext cx="9494547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выявленные при прохождении практики ошибки в подготовке пакета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документов для назначения пенсий, пособий, компенсаций, других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выплат в Профильной организации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982453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8"/>
            <a:ext cx="9687193" cy="1163395"/>
          </a:xfrm>
        </p:spPr>
        <p:txBody>
          <a:bodyPr/>
          <a:lstStyle/>
          <a:p>
            <a:r>
              <a:rPr lang="ru-RU" sz="2800" dirty="0"/>
              <a:t>Оценка мер социальной поддержки отдельным категориям граждан, нуждающимся в социальной защите</a:t>
            </a:r>
          </a:p>
        </p:txBody>
      </p:sp>
      <p:graphicFrame>
        <p:nvGraphicFramePr>
          <p:cNvPr id="4" name="Диаграмма 3"/>
          <p:cNvGraphicFramePr/>
          <p:nvPr>
            <p:extLst>
              <p:ext uri="{D42A27DB-BD31-4B8C-83A1-F6EECF244321}">
                <p14:modId xmlns:p14="http://schemas.microsoft.com/office/powerpoint/2010/main" val="3459414002"/>
              </p:ext>
            </p:extLst>
          </p:nvPr>
        </p:nvGraphicFramePr>
        <p:xfrm>
          <a:off x="2178348" y="1980431"/>
          <a:ext cx="6552869" cy="42484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053401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51316"/>
            <a:ext cx="9687193" cy="387798"/>
          </a:xfrm>
        </p:spPr>
        <p:txBody>
          <a:bodyPr/>
          <a:lstStyle/>
          <a:p>
            <a:r>
              <a:rPr lang="ru-RU" sz="2800" dirty="0"/>
              <a:t>Оценка видов пенсий и социальных пособий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778999559"/>
              </p:ext>
            </p:extLst>
          </p:nvPr>
        </p:nvGraphicFramePr>
        <p:xfrm>
          <a:off x="2250356" y="1980431"/>
          <a:ext cx="6480861" cy="417646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72550300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51316"/>
            <a:ext cx="9687193" cy="387798"/>
          </a:xfrm>
        </p:spPr>
        <p:txBody>
          <a:bodyPr/>
          <a:lstStyle/>
          <a:p>
            <a:r>
              <a:rPr lang="ru-RU" sz="2800" dirty="0"/>
              <a:t>Оценка организации документооборота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3724140438"/>
              </p:ext>
            </p:extLst>
          </p:nvPr>
        </p:nvGraphicFramePr>
        <p:xfrm>
          <a:off x="1811802" y="1692399"/>
          <a:ext cx="7128933" cy="47526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3812829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6"/>
            <a:ext cx="9687193" cy="775597"/>
          </a:xfrm>
        </p:spPr>
        <p:txBody>
          <a:bodyPr/>
          <a:lstStyle/>
          <a:p>
            <a:r>
              <a:rPr lang="ru-RU" sz="2800" dirty="0"/>
              <a:t>Порядок выявления и осуществления учета лиц, нуждающихся в социальной </a:t>
            </a:r>
            <a:r>
              <a:rPr lang="ru-RU" sz="2800" dirty="0" smtClean="0"/>
              <a:t>защите</a:t>
            </a:r>
            <a:endParaRPr lang="ru-RU" sz="2800" dirty="0"/>
          </a:p>
        </p:txBody>
      </p:sp>
      <p:sp>
        <p:nvSpPr>
          <p:cNvPr id="3" name="TextBox 2"/>
          <p:cNvSpPr txBox="1"/>
          <p:nvPr/>
        </p:nvSpPr>
        <p:spPr>
          <a:xfrm>
            <a:off x="532673" y="2124447"/>
            <a:ext cx="9206515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порядок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выявления и осуществления учета лиц, нуждающихся в социальной защите</a:t>
            </a:r>
          </a:p>
        </p:txBody>
      </p:sp>
    </p:spTree>
    <p:extLst>
      <p:ext uri="{BB962C8B-B14F-4D97-AF65-F5344CB8AC3E}">
        <p14:creationId xmlns:p14="http://schemas.microsoft.com/office/powerpoint/2010/main" val="19046808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51316"/>
            <a:ext cx="9687193" cy="387798"/>
          </a:xfrm>
        </p:spPr>
        <p:txBody>
          <a:bodyPr/>
          <a:lstStyle/>
          <a:p>
            <a:r>
              <a:rPr lang="ru-RU" sz="2800" dirty="0" smtClean="0"/>
              <a:t>Содержание</a:t>
            </a:r>
            <a:endParaRPr lang="ru-RU" sz="28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532673" y="1836415"/>
            <a:ext cx="9566555" cy="470898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Инструктаж по соблюдению правил противопожарной безопасности, правил охраны труда, техники безопасности, санитарно-эпидемиологических правил и гигиенических нормативов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Нормативно-правовая база, регламентирующая деятельность места прохождения практики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Общая характеристика и анализ информации о месте прохождения практики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Экспериментально-практическая работа. Прохождение обучающимся завершающего этапа практической подготовки юриста (базовой подготовки), развитие общих и профессиональных компетенций и подготовка к выполнению ВКР – дипломной работы</a:t>
            </a:r>
          </a:p>
          <a:p>
            <a:pPr marL="514350" indent="-514350" algn="just">
              <a:spcAft>
                <a:spcPts val="1200"/>
              </a:spcAft>
              <a:buFont typeface="+mj-lt"/>
              <a:buAutoNum type="romanUcPeriod"/>
            </a:pPr>
            <a:r>
              <a:rPr lang="ru-RU" sz="2000">
                <a:latin typeface="Arial" panose="020B0604020202020204" pitchFamily="34" charset="0"/>
                <a:cs typeface="Arial" panose="020B0604020202020204" pitchFamily="34" charset="0"/>
              </a:rPr>
              <a:t>Результаты </a:t>
            </a:r>
            <a:r>
              <a:rPr lang="ru-RU" sz="2000" smtClean="0">
                <a:latin typeface="Arial" panose="020B0604020202020204" pitchFamily="34" charset="0"/>
                <a:cs typeface="Arial" panose="020B0604020202020204" pitchFamily="34" charset="0"/>
              </a:rPr>
              <a:t>систематизации </a:t>
            </a:r>
            <a:r>
              <a:rPr lang="ru-RU" sz="2000" dirty="0">
                <a:latin typeface="Arial" panose="020B0604020202020204" pitchFamily="34" charset="0"/>
                <a:cs typeface="Arial" panose="020B0604020202020204" pitchFamily="34" charset="0"/>
              </a:rPr>
              <a:t>материалов, необходимых для написания выпускной квалификационной работы – дипломной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232056476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7"/>
            <a:ext cx="9687193" cy="775597"/>
          </a:xfrm>
        </p:spPr>
        <p:txBody>
          <a:bodyPr/>
          <a:lstStyle/>
          <a:p>
            <a:r>
              <a:rPr lang="ru-RU" sz="2800" dirty="0"/>
              <a:t>Оценка работы по выявлению учету лиц, нуждающихся в социальной защите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4217436240"/>
              </p:ext>
            </p:extLst>
          </p:nvPr>
        </p:nvGraphicFramePr>
        <p:xfrm>
          <a:off x="2106340" y="1980431"/>
          <a:ext cx="6624877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468405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4372" y="213447"/>
            <a:ext cx="9687193" cy="1329595"/>
          </a:xfrm>
        </p:spPr>
        <p:txBody>
          <a:bodyPr/>
          <a:lstStyle/>
          <a:p>
            <a:r>
              <a:rPr lang="ru-RU" sz="2400" dirty="0"/>
              <a:t>Принципы организации работы органов ПФР, учреждений социальной защиты населения, органов местного самоуправления с различными категориями нуждающихся </a:t>
            </a:r>
            <a:r>
              <a:rPr lang="ru-RU" sz="2400" dirty="0" smtClean="0"/>
              <a:t>граждан</a:t>
            </a:r>
            <a:endParaRPr lang="ru-RU" sz="2400" dirty="0"/>
          </a:p>
        </p:txBody>
      </p:sp>
      <p:sp>
        <p:nvSpPr>
          <p:cNvPr id="4" name="TextBox 3"/>
          <p:cNvSpPr txBox="1"/>
          <p:nvPr/>
        </p:nvSpPr>
        <p:spPr>
          <a:xfrm>
            <a:off x="532673" y="2124447"/>
            <a:ext cx="9718892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Описать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принципы организации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работы органов ПФР, учреждений социальной защиты населения, органов местного самоуправления с различными категориями нуждающихся граждан  </a:t>
            </a:r>
          </a:p>
        </p:txBody>
      </p:sp>
    </p:spTree>
    <p:extLst>
      <p:ext uri="{BB962C8B-B14F-4D97-AF65-F5344CB8AC3E}">
        <p14:creationId xmlns:p14="http://schemas.microsoft.com/office/powerpoint/2010/main" val="318056695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03173" y="396255"/>
            <a:ext cx="9687193" cy="664797"/>
          </a:xfrm>
        </p:spPr>
        <p:txBody>
          <a:bodyPr/>
          <a:lstStyle/>
          <a:p>
            <a:r>
              <a:rPr lang="ru-RU" sz="2400" dirty="0" smtClean="0"/>
              <a:t>Оценка </a:t>
            </a:r>
            <a:r>
              <a:rPr lang="ru-RU" sz="2400" dirty="0"/>
              <a:t>организации работы органов ПФР и учреждений социальной защиты населения </a:t>
            </a:r>
          </a:p>
        </p:txBody>
      </p:sp>
      <p:graphicFrame>
        <p:nvGraphicFramePr>
          <p:cNvPr id="3" name="Диаграмма 2"/>
          <p:cNvGraphicFramePr/>
          <p:nvPr>
            <p:extLst>
              <p:ext uri="{D42A27DB-BD31-4B8C-83A1-F6EECF244321}">
                <p14:modId xmlns:p14="http://schemas.microsoft.com/office/powerpoint/2010/main" val="2084656767"/>
              </p:ext>
            </p:extLst>
          </p:nvPr>
        </p:nvGraphicFramePr>
        <p:xfrm>
          <a:off x="1962324" y="1980431"/>
          <a:ext cx="6768893" cy="432048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85793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91216"/>
            <a:ext cx="9687193" cy="1107996"/>
          </a:xfrm>
        </p:spPr>
        <p:txBody>
          <a:bodyPr/>
          <a:lstStyle/>
          <a:p>
            <a:r>
              <a:rPr lang="ru-RU" sz="2000" dirty="0"/>
              <a:t>Принципы организационно-управленческой </a:t>
            </a:r>
            <a:r>
              <a:rPr lang="ru-RU" sz="2000" dirty="0" smtClean="0"/>
              <a:t>работы </a:t>
            </a:r>
            <a:r>
              <a:rPr lang="ru-RU" sz="2000" dirty="0"/>
              <a:t>в структурных подразделениях органов и учреждений социальной защиты населения, органов Пенсионного фонда Российской Федерации и органов местного </a:t>
            </a:r>
            <a:r>
              <a:rPr lang="ru-RU" sz="2000" dirty="0" smtClean="0"/>
              <a:t>самоуправления</a:t>
            </a:r>
            <a:endParaRPr lang="ru-RU" sz="2000" dirty="0"/>
          </a:p>
        </p:txBody>
      </p:sp>
      <p:sp>
        <p:nvSpPr>
          <p:cNvPr id="3" name="TextBox 2"/>
          <p:cNvSpPr txBox="1"/>
          <p:nvPr/>
        </p:nvSpPr>
        <p:spPr>
          <a:xfrm>
            <a:off x="532673" y="2124447"/>
            <a:ext cx="9687193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Описать принципы организационно-управленческой работы в структурных подразделениях органов и учреждений социальной защиты населения, органов Пенсионного фонда Российской Федерации и органов местного самоуправления</a:t>
            </a:r>
          </a:p>
        </p:txBody>
      </p:sp>
    </p:spTree>
    <p:extLst>
      <p:ext uri="{BB962C8B-B14F-4D97-AF65-F5344CB8AC3E}">
        <p14:creationId xmlns:p14="http://schemas.microsoft.com/office/powerpoint/2010/main" val="18963105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164" y="296371"/>
            <a:ext cx="9687193" cy="1107996"/>
          </a:xfrm>
        </p:spPr>
        <p:txBody>
          <a:bodyPr/>
          <a:lstStyle/>
          <a:p>
            <a:r>
              <a:rPr lang="ru-RU" sz="2000" dirty="0"/>
              <a:t>Принципы организации работы органов ПФР и учреждений социальной защиты населения по ведению баз данных получателей пенсий, пособий, компенсаций и других </a:t>
            </a:r>
            <a:r>
              <a:rPr lang="ru-RU" sz="2000" dirty="0" smtClean="0"/>
              <a:t/>
            </a:r>
            <a:br>
              <a:rPr lang="ru-RU" sz="2000" dirty="0" smtClean="0"/>
            </a:br>
            <a:r>
              <a:rPr lang="ru-RU" sz="2000" dirty="0" smtClean="0"/>
              <a:t>социальных выплат</a:t>
            </a:r>
            <a:endParaRPr lang="ru-RU" sz="2000" dirty="0"/>
          </a:p>
        </p:txBody>
      </p:sp>
      <p:sp>
        <p:nvSpPr>
          <p:cNvPr id="4" name="TextBox 3"/>
          <p:cNvSpPr txBox="1"/>
          <p:nvPr/>
        </p:nvSpPr>
        <p:spPr>
          <a:xfrm>
            <a:off x="535809" y="2268463"/>
            <a:ext cx="967354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Описать принципы организации работы органов ПФР и учреждений социальной защиты населения по ведению баз данных получателей пенсий, пособий, компенсаций и других социальных выплат, а также услуг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льгот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367431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7"/>
            <a:ext cx="9687193" cy="775597"/>
          </a:xfrm>
        </p:spPr>
        <p:txBody>
          <a:bodyPr/>
          <a:lstStyle/>
          <a:p>
            <a:r>
              <a:rPr lang="ru-RU" sz="2800" dirty="0" smtClean="0"/>
              <a:t>Оценка </a:t>
            </a:r>
            <a:r>
              <a:rPr lang="ru-RU" sz="2800" dirty="0"/>
              <a:t>делового этикета и культуры общения места прохождения практики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672" y="1908423"/>
            <a:ext cx="96871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Описать уровень делового этикета и культуры общения места прохождения практики  </a:t>
            </a:r>
          </a:p>
        </p:txBody>
      </p:sp>
    </p:spTree>
    <p:extLst>
      <p:ext uri="{BB962C8B-B14F-4D97-AF65-F5344CB8AC3E}">
        <p14:creationId xmlns:p14="http://schemas.microsoft.com/office/powerpoint/2010/main" val="377443257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164" y="285456"/>
            <a:ext cx="9687193" cy="1052596"/>
          </a:xfrm>
        </p:spPr>
        <p:txBody>
          <a:bodyPr/>
          <a:lstStyle/>
          <a:p>
            <a:r>
              <a:rPr lang="ru-RU" sz="2800" dirty="0" smtClean="0"/>
              <a:t>Выявленные проблемные вопросы правового регулирования правоотношений</a:t>
            </a:r>
            <a:r>
              <a:rPr lang="ru-RU" sz="2000" dirty="0" smtClean="0"/>
              <a:t>, </a:t>
            </a:r>
            <a:r>
              <a:rPr lang="ru-RU" sz="20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входящих </a:t>
            </a:r>
            <a:r>
              <a:rPr lang="ru-RU" sz="2000" b="0" i="1" dirty="0">
                <a:latin typeface="Arial" panose="020B0604020202020204" pitchFamily="34" charset="0"/>
                <a:cs typeface="Arial" panose="020B0604020202020204" pitchFamily="34" charset="0"/>
              </a:rPr>
              <a:t>в предмет </a:t>
            </a:r>
            <a:r>
              <a:rPr lang="ru-RU" sz="2000" b="0" i="1" dirty="0" smtClean="0">
                <a:latin typeface="Arial" panose="020B0604020202020204" pitchFamily="34" charset="0"/>
                <a:cs typeface="Arial" panose="020B0604020202020204" pitchFamily="34" charset="0"/>
              </a:rPr>
              <a:t>исследования ВКР – </a:t>
            </a:r>
            <a:r>
              <a:rPr lang="ru-RU" sz="2000" b="0" i="1" dirty="0">
                <a:latin typeface="Arial" panose="020B0604020202020204" pitchFamily="34" charset="0"/>
                <a:cs typeface="Arial" panose="020B0604020202020204" pitchFamily="34" charset="0"/>
              </a:rPr>
              <a:t>дипломной работы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22164" y="2052439"/>
            <a:ext cx="950505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роблемные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вопросы правового регулирования правоотношений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,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входящих в предмет исследования выпускной квалификационной работы – дипломной работы</a:t>
            </a:r>
          </a:p>
        </p:txBody>
      </p:sp>
    </p:spTree>
    <p:extLst>
      <p:ext uri="{BB962C8B-B14F-4D97-AF65-F5344CB8AC3E}">
        <p14:creationId xmlns:p14="http://schemas.microsoft.com/office/powerpoint/2010/main" val="331082666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22164" y="468263"/>
            <a:ext cx="9687193" cy="775597"/>
          </a:xfrm>
        </p:spPr>
        <p:txBody>
          <a:bodyPr/>
          <a:lstStyle/>
          <a:p>
            <a:r>
              <a:rPr lang="ru-RU" sz="2800" dirty="0" smtClean="0"/>
              <a:t>Предложения </a:t>
            </a:r>
            <a:r>
              <a:rPr lang="ru-RU" sz="2800" dirty="0"/>
              <a:t>по решению выявленных </a:t>
            </a:r>
            <a:r>
              <a:rPr lang="ru-RU" sz="2800" dirty="0" smtClean="0"/>
              <a:t>в ходе проведенного исследования проблем</a:t>
            </a:r>
            <a:endParaRPr lang="ru-RU" sz="2800" b="0" i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4172" y="2268463"/>
            <a:ext cx="9433048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предложения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 решению выявленных в ходе проведенного исследования проблем</a:t>
            </a:r>
          </a:p>
        </p:txBody>
      </p:sp>
    </p:spTree>
    <p:extLst>
      <p:ext uri="{BB962C8B-B14F-4D97-AF65-F5344CB8AC3E}">
        <p14:creationId xmlns:p14="http://schemas.microsoft.com/office/powerpoint/2010/main" val="14377093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6"/>
            <a:ext cx="9687193" cy="775597"/>
          </a:xfrm>
        </p:spPr>
        <p:txBody>
          <a:bodyPr/>
          <a:lstStyle/>
          <a:p>
            <a:r>
              <a:rPr lang="ru-RU" sz="2800" dirty="0" smtClean="0"/>
              <a:t>Правила техники безопасности в Профильной организации – месте прохождения практики</a:t>
            </a:r>
            <a:endParaRPr lang="ru-RU" sz="2800" dirty="0"/>
          </a:p>
        </p:txBody>
      </p:sp>
      <p:sp>
        <p:nvSpPr>
          <p:cNvPr id="5" name="TextBox 4"/>
          <p:cNvSpPr txBox="1"/>
          <p:nvPr/>
        </p:nvSpPr>
        <p:spPr>
          <a:xfrm>
            <a:off x="532672" y="2124447"/>
            <a:ext cx="96871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правила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техники безопасности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Профильной организации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–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месте прохождения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практики</a:t>
            </a:r>
          </a:p>
        </p:txBody>
      </p:sp>
    </p:spTree>
    <p:extLst>
      <p:ext uri="{BB962C8B-B14F-4D97-AF65-F5344CB8AC3E}">
        <p14:creationId xmlns:p14="http://schemas.microsoft.com/office/powerpoint/2010/main" val="13013768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7"/>
            <a:ext cx="9687193" cy="775597"/>
          </a:xfrm>
        </p:spPr>
        <p:txBody>
          <a:bodyPr/>
          <a:lstStyle/>
          <a:p>
            <a:r>
              <a:rPr lang="ru-RU" sz="2800" dirty="0"/>
              <a:t>Наименование места прохождения практики, местонахождение, фото</a:t>
            </a:r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5641" y="2829572"/>
            <a:ext cx="1902117" cy="1902117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530276" y="5940871"/>
            <a:ext cx="78488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Название Профильной организации, местонахождение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064103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7"/>
            <a:ext cx="9687193" cy="1163395"/>
          </a:xfrm>
        </p:spPr>
        <p:txBody>
          <a:bodyPr/>
          <a:lstStyle/>
          <a:p>
            <a:r>
              <a:rPr lang="ru-RU" sz="2800" dirty="0"/>
              <a:t>Правила поведения обучающихся в месте прохождения практики и требования к внешнему виду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2673" y="2124447"/>
            <a:ext cx="949454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правила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поведения обучающихся в месте прохождения практики и требования к внешнему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виду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166595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263517"/>
            <a:ext cx="9687193" cy="1163395"/>
          </a:xfrm>
        </p:spPr>
        <p:txBody>
          <a:bodyPr/>
          <a:lstStyle/>
          <a:p>
            <a:r>
              <a:rPr lang="ru-RU" sz="2800" dirty="0"/>
              <a:t>Правила поведения обучающихся в месте прохождения практики и требования к внешнему виду</a:t>
            </a: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95641" y="2829572"/>
            <a:ext cx="1902117" cy="1902117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530276" y="5940871"/>
            <a:ext cx="7848872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Пример надлежащего внешнего вида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2856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02017"/>
            <a:ext cx="9687193" cy="886397"/>
          </a:xfrm>
        </p:spPr>
        <p:txBody>
          <a:bodyPr/>
          <a:lstStyle/>
          <a:p>
            <a:r>
              <a:rPr lang="ru-RU" sz="3200" dirty="0" smtClean="0"/>
              <a:t>Перечень обязанностей в месте прохождения практики</a:t>
            </a:r>
            <a:endParaRPr lang="ru-RU" sz="3200" dirty="0"/>
          </a:p>
        </p:txBody>
      </p:sp>
      <p:sp>
        <p:nvSpPr>
          <p:cNvPr id="4" name="TextBox 3"/>
          <p:cNvSpPr txBox="1"/>
          <p:nvPr/>
        </p:nvSpPr>
        <p:spPr>
          <a:xfrm>
            <a:off x="532673" y="2268463"/>
            <a:ext cx="968719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перечень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обязанностей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обучающегося при прохождении производственной практики (преддипломной)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931626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651316"/>
            <a:ext cx="9687193" cy="387798"/>
          </a:xfrm>
        </p:spPr>
        <p:txBody>
          <a:bodyPr/>
          <a:lstStyle/>
          <a:p>
            <a:r>
              <a:rPr lang="ru-RU" sz="2800" dirty="0" smtClean="0"/>
              <a:t>График работы и выходные</a:t>
            </a:r>
            <a:endParaRPr lang="ru-RU" sz="2800" dirty="0"/>
          </a:p>
        </p:txBody>
      </p:sp>
      <p:sp>
        <p:nvSpPr>
          <p:cNvPr id="4" name="TextBox 3"/>
          <p:cNvSpPr txBox="1"/>
          <p:nvPr/>
        </p:nvSpPr>
        <p:spPr>
          <a:xfrm>
            <a:off x="532673" y="2124447"/>
            <a:ext cx="9206515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график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работы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 Профильной организации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870306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0719AA99-22D7-45B3-8069-6E1FEDD93C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32673" y="457417"/>
            <a:ext cx="9687193" cy="775597"/>
          </a:xfrm>
        </p:spPr>
        <p:txBody>
          <a:bodyPr/>
          <a:lstStyle/>
          <a:p>
            <a:r>
              <a:rPr lang="ru-RU" sz="2800" dirty="0" smtClean="0"/>
              <a:t>Пропускной режим и доступ к данным в Профильной организации </a:t>
            </a:r>
            <a:endParaRPr lang="ru-RU" sz="28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4852" y="2772519"/>
            <a:ext cx="1905000" cy="19050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32673" y="2988543"/>
            <a:ext cx="5184576" cy="10618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536575" algn="just"/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Описать пропускной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режим и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режим  доступа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к данным в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Профильной организации 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53284524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презентация_шаблончик A4 (1)" id="{CECEB147-F7F0-4995-89D0-2FD57D90FCEB}" vid="{306AE4ED-CFFA-434E-A652-8353525159A5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презентация_шаблончик A4 (1)</Template>
  <TotalTime>1949</TotalTime>
  <Words>679</Words>
  <Application>Microsoft Office PowerPoint</Application>
  <PresentationFormat>Произвольный</PresentationFormat>
  <Paragraphs>76</Paragraphs>
  <Slides>27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Calibri</vt:lpstr>
      <vt:lpstr>Calibri Light</vt:lpstr>
      <vt:lpstr>Тема Office</vt:lpstr>
      <vt:lpstr>ОТЧЕТ  о прохождении производственной практики  (преддипломной)    в период с «___» _________ 20__ г. по «___» _________ 20__ г.  Специальность 40.02.01 Право и организация социального обеспечения</vt:lpstr>
      <vt:lpstr>Содержание</vt:lpstr>
      <vt:lpstr>Правила техники безопасности в Профильной организации – месте прохождения практики</vt:lpstr>
      <vt:lpstr>Наименование места прохождения практики, местонахождение, фото</vt:lpstr>
      <vt:lpstr>Правила поведения обучающихся в месте прохождения практики и требования к внешнему виду</vt:lpstr>
      <vt:lpstr>Правила поведения обучающихся в месте прохождения практики и требования к внешнему виду</vt:lpstr>
      <vt:lpstr>Перечень обязанностей в месте прохождения практики</vt:lpstr>
      <vt:lpstr>График работы и выходные</vt:lpstr>
      <vt:lpstr>Пропускной режим и доступ к данным в Профильной организации </vt:lpstr>
      <vt:lpstr>Перечень нормативно-правовых актов, регулирующих систему социальной защиты или социального обслуживания в Российской Федерации –  в соответствии с предметом исследования ВКР</vt:lpstr>
      <vt:lpstr>Анализ периодических и специальных изданий, справочной литературы по вопросам социальной защиты или социального обслуживания граждан, являющихся предметной областью ВКР – дипломной работы</vt:lpstr>
      <vt:lpstr>Материалы судебной практики по вопросам социальной защиты или социального обслуживания </vt:lpstr>
      <vt:lpstr>Анализ статистических данных по конкретным направлениям социальной защиты или социального обслуживания, * – являющихся предметом исследования ВКР</vt:lpstr>
      <vt:lpstr>Оценка эффективности работы в порядке приема граждан по вопросам пенсионного обеспечения и социальной защиты</vt:lpstr>
      <vt:lpstr>Диагностика ошибок в подготовке пакета документов для назначения пенсий, пособий, компенсаций, других выплат</vt:lpstr>
      <vt:lpstr>Оценка мер социальной поддержки отдельным категориям граждан, нуждающимся в социальной защите</vt:lpstr>
      <vt:lpstr>Оценка видов пенсий и социальных пособий </vt:lpstr>
      <vt:lpstr>Оценка организации документооборота</vt:lpstr>
      <vt:lpstr>Порядок выявления и осуществления учета лиц, нуждающихся в социальной защите</vt:lpstr>
      <vt:lpstr>Оценка работы по выявлению учету лиц, нуждающихся в социальной защите </vt:lpstr>
      <vt:lpstr>Принципы организации работы органов ПФР, учреждений социальной защиты населения, органов местного самоуправления с различными категориями нуждающихся граждан</vt:lpstr>
      <vt:lpstr>Оценка организации работы органов ПФР и учреждений социальной защиты населения </vt:lpstr>
      <vt:lpstr>Принципы организационно-управленческой работы в структурных подразделениях органов и учреждений социальной защиты населения, органов Пенсионного фонда Российской Федерации и органов местного самоуправления</vt:lpstr>
      <vt:lpstr>Принципы организации работы органов ПФР и учреждений социальной защиты населения по ведению баз данных получателей пенсий, пособий, компенсаций и других  социальных выплат</vt:lpstr>
      <vt:lpstr>Оценка делового этикета и культуры общения места прохождения практики </vt:lpstr>
      <vt:lpstr>Выявленные проблемные вопросы правового регулирования правоотношений, входящих в предмет исследования ВКР – дипломной работы</vt:lpstr>
      <vt:lpstr>Предложения по решению выявленных в ходе проведенного исследования проблем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Катя</dc:creator>
  <cp:lastModifiedBy>Богатырева Нина Владимировна</cp:lastModifiedBy>
  <cp:revision>129</cp:revision>
  <cp:lastPrinted>2019-08-06T13:15:09Z</cp:lastPrinted>
  <dcterms:created xsi:type="dcterms:W3CDTF">2020-03-27T22:15:06Z</dcterms:created>
  <dcterms:modified xsi:type="dcterms:W3CDTF">2021-04-13T15:12:43Z</dcterms:modified>
</cp:coreProperties>
</file>