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43"/>
  </p:notesMasterIdLst>
  <p:handoutMasterIdLst>
    <p:handoutMasterId r:id="rId44"/>
  </p:handoutMasterIdLst>
  <p:sldIdLst>
    <p:sldId id="405" r:id="rId2"/>
    <p:sldId id="648" r:id="rId3"/>
    <p:sldId id="771" r:id="rId4"/>
    <p:sldId id="649" r:id="rId5"/>
    <p:sldId id="713" r:id="rId6"/>
    <p:sldId id="650" r:id="rId7"/>
    <p:sldId id="680" r:id="rId8"/>
    <p:sldId id="695" r:id="rId9"/>
    <p:sldId id="714" r:id="rId10"/>
    <p:sldId id="721" r:id="rId11"/>
    <p:sldId id="696" r:id="rId12"/>
    <p:sldId id="729" r:id="rId13"/>
    <p:sldId id="716" r:id="rId14"/>
    <p:sldId id="724" r:id="rId15"/>
    <p:sldId id="726" r:id="rId16"/>
    <p:sldId id="722" r:id="rId17"/>
    <p:sldId id="742" r:id="rId18"/>
    <p:sldId id="730" r:id="rId19"/>
    <p:sldId id="735" r:id="rId20"/>
    <p:sldId id="770" r:id="rId21"/>
    <p:sldId id="731" r:id="rId22"/>
    <p:sldId id="737" r:id="rId23"/>
    <p:sldId id="746" r:id="rId24"/>
    <p:sldId id="738" r:id="rId25"/>
    <p:sldId id="768" r:id="rId26"/>
    <p:sldId id="740" r:id="rId27"/>
    <p:sldId id="739" r:id="rId28"/>
    <p:sldId id="755" r:id="rId29"/>
    <p:sldId id="743" r:id="rId30"/>
    <p:sldId id="750" r:id="rId31"/>
    <p:sldId id="766" r:id="rId32"/>
    <p:sldId id="754" r:id="rId33"/>
    <p:sldId id="756" r:id="rId34"/>
    <p:sldId id="757" r:id="rId35"/>
    <p:sldId id="759" r:id="rId36"/>
    <p:sldId id="764" r:id="rId37"/>
    <p:sldId id="760" r:id="rId38"/>
    <p:sldId id="762" r:id="rId39"/>
    <p:sldId id="687" r:id="rId40"/>
    <p:sldId id="691" r:id="rId41"/>
    <p:sldId id="772" r:id="rId42"/>
  </p:sldIdLst>
  <p:sldSz cx="10693400" cy="7561263"/>
  <p:notesSz cx="6797675" cy="992505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531">
          <p15:clr>
            <a:srgbClr val="A4A3A4"/>
          </p15:clr>
        </p15:guide>
        <p15:guide id="4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тя" initials="К" lastIdx="1" clrIdx="0">
    <p:extLst>
      <p:ext uri="{19B8F6BF-5375-455C-9EA6-DF929625EA0E}">
        <p15:presenceInfo xmlns:p15="http://schemas.microsoft.com/office/powerpoint/2012/main" userId="Кат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000"/>
    <a:srgbClr val="E60000"/>
    <a:srgbClr val="EB1E00"/>
    <a:srgbClr val="E51F26"/>
    <a:srgbClr val="EB1E28"/>
    <a:srgbClr val="C81F36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408" autoAdjust="0"/>
  </p:normalViewPr>
  <p:slideViewPr>
    <p:cSldViewPr showGuides="1">
      <p:cViewPr varScale="1">
        <p:scale>
          <a:sx n="99" d="100"/>
          <a:sy n="99" d="100"/>
        </p:scale>
        <p:origin x="1416" y="72"/>
      </p:cViewPr>
      <p:guideLst>
        <p:guide orient="horz" pos="2296"/>
        <p:guide pos="2880"/>
        <p:guide orient="horz" pos="253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5" d="100"/>
          <a:sy n="4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 w="25400" cap="flat" cmpd="sng" algn="ctr">
              <a:solidFill>
                <a:schemeClr val="dk1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</c:dPt>
          <c:cat>
            <c:strRef>
              <c:f>Лист1!$A$2:$A$6</c:f>
              <c:strCache>
                <c:ptCount val="5"/>
                <c:pt idx="0">
                  <c:v>до 10 тыс руб.</c:v>
                </c:pt>
                <c:pt idx="1">
                  <c:v>11-20 тыс. руб.</c:v>
                </c:pt>
                <c:pt idx="2">
                  <c:v>21-30 тыс. руб.</c:v>
                </c:pt>
                <c:pt idx="3">
                  <c:v>31-40 тыс. руб.</c:v>
                </c:pt>
                <c:pt idx="4">
                  <c:v>свыше 40 тыс. 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22</c:v>
                </c:pt>
                <c:pt idx="2">
                  <c:v>18</c:v>
                </c:pt>
                <c:pt idx="3">
                  <c:v>35</c:v>
                </c:pt>
                <c:pt idx="4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573200"/>
        <c:axId val="115574320"/>
        <c:axId val="0"/>
      </c:bar3DChart>
      <c:catAx>
        <c:axId val="115573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5574320"/>
        <c:crosses val="autoZero"/>
        <c:auto val="1"/>
        <c:lblAlgn val="ctr"/>
        <c:lblOffset val="100"/>
        <c:noMultiLvlLbl val="0"/>
      </c:catAx>
      <c:valAx>
        <c:axId val="115574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5732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71583C3-CA27-4496-BECA-C771D03A36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8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7987283-449F-49A3-9FA6-20B92A61C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8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3481F-6E72-4171-A9C8-98D56C39F96E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EB2E802-5847-4DA6-BAD8-A92EA4C57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6735"/>
            <a:ext cx="2944958" cy="498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7830C92-6658-426B-8F97-72EB78E0A8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098" y="9426735"/>
            <a:ext cx="2944958" cy="498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C4CA1-B95C-48CD-AB14-2CAA4305D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38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9510-8D81-4F7D-A3DD-ECD88FF9FF52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33925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0"/>
            <a:ext cx="5438140" cy="39079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A9037-5C04-413C-AFF2-1B3777C3E5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9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52F706F-AFAA-4FA6-90FD-A6042EEAC4E3}"/>
              </a:ext>
            </a:extLst>
          </p:cNvPr>
          <p:cNvSpPr/>
          <p:nvPr userDrawn="1"/>
        </p:nvSpPr>
        <p:spPr>
          <a:xfrm>
            <a:off x="0" y="1954612"/>
            <a:ext cx="10693400" cy="4058267"/>
          </a:xfrm>
          <a:prstGeom prst="rect">
            <a:avLst/>
          </a:prstGeom>
          <a:solidFill>
            <a:srgbClr val="2B314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358D1E9-CE0B-40E2-B7B4-0FA4354CB526}"/>
              </a:ext>
            </a:extLst>
          </p:cNvPr>
          <p:cNvSpPr/>
          <p:nvPr userDrawn="1"/>
        </p:nvSpPr>
        <p:spPr>
          <a:xfrm>
            <a:off x="0" y="3755251"/>
            <a:ext cx="151490" cy="1332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349F62CD-3B5C-4018-AC46-2285EBFB8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7" y="679218"/>
            <a:ext cx="312737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D512A90-7C52-4CB6-A385-FCF56ED6BF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4950" y="6588943"/>
            <a:ext cx="1628450" cy="90075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811B1396-9D3B-4AEC-A3F5-32D25265E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1784" y="3348583"/>
            <a:ext cx="9679452" cy="1915285"/>
          </a:xfrm>
        </p:spPr>
        <p:txBody>
          <a:bodyPr anchor="b">
            <a:normAutofit/>
          </a:bodyPr>
          <a:lstStyle>
            <a:lvl1pPr algn="ctr">
              <a:defRPr lang="ru-RU" sz="5500" b="1" kern="12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algn="l" defTabSz="1043056" rtl="0" eaLnBrk="1" latinLnBrk="0" hangingPunct="1"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EEDFA97E-57D3-4908-B503-1A4CD5FEDBA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4666" y="5386216"/>
            <a:ext cx="9768578" cy="453716"/>
          </a:xfrm>
        </p:spPr>
        <p:txBody>
          <a:bodyPr anchor="b">
            <a:normAutofit/>
          </a:bodyPr>
          <a:lstStyle>
            <a:lvl1pPr marL="87313" indent="0">
              <a:buNone/>
              <a:defRPr sz="2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1146" indent="0">
              <a:buNone/>
              <a:defRPr sz="1700" b="1"/>
            </a:lvl2pPr>
            <a:lvl3pPr marL="782292" indent="0">
              <a:buNone/>
              <a:defRPr sz="1500" b="1"/>
            </a:lvl3pPr>
            <a:lvl4pPr marL="1173438" indent="0">
              <a:buNone/>
              <a:defRPr sz="1400" b="1"/>
            </a:lvl4pPr>
            <a:lvl5pPr marL="1564584" indent="0">
              <a:buNone/>
              <a:defRPr sz="1400" b="1"/>
            </a:lvl5pPr>
            <a:lvl6pPr marL="1955730" indent="0">
              <a:buNone/>
              <a:defRPr sz="1400" b="1"/>
            </a:lvl6pPr>
            <a:lvl7pPr marL="2346876" indent="0">
              <a:buNone/>
              <a:defRPr sz="1400" b="1"/>
            </a:lvl7pPr>
            <a:lvl8pPr marL="2738022" indent="0">
              <a:buNone/>
              <a:defRPr sz="1400" b="1"/>
            </a:lvl8pPr>
            <a:lvl9pPr marL="3129168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0521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602" y="1885067"/>
            <a:ext cx="9223058" cy="3145275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602" y="5060097"/>
            <a:ext cx="9223058" cy="1654026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3911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822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734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64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55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46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38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1291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06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171" y="2012836"/>
            <a:ext cx="4544695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3534" y="2012836"/>
            <a:ext cx="4544695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850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402569"/>
            <a:ext cx="9223058" cy="146149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565" y="1853560"/>
            <a:ext cx="4523809" cy="90840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1146" indent="0">
              <a:buNone/>
              <a:defRPr sz="1700" b="1"/>
            </a:lvl2pPr>
            <a:lvl3pPr marL="782292" indent="0">
              <a:buNone/>
              <a:defRPr sz="1500" b="1"/>
            </a:lvl3pPr>
            <a:lvl4pPr marL="1173438" indent="0">
              <a:buNone/>
              <a:defRPr sz="1400" b="1"/>
            </a:lvl4pPr>
            <a:lvl5pPr marL="1564584" indent="0">
              <a:buNone/>
              <a:defRPr sz="1400" b="1"/>
            </a:lvl5pPr>
            <a:lvl6pPr marL="1955730" indent="0">
              <a:buNone/>
              <a:defRPr sz="1400" b="1"/>
            </a:lvl6pPr>
            <a:lvl7pPr marL="2346876" indent="0">
              <a:buNone/>
              <a:defRPr sz="1400" b="1"/>
            </a:lvl7pPr>
            <a:lvl8pPr marL="2738022" indent="0">
              <a:buNone/>
              <a:defRPr sz="1400" b="1"/>
            </a:lvl8pPr>
            <a:lvl9pPr marL="3129168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565" y="2761961"/>
            <a:ext cx="4523809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3534" y="1853560"/>
            <a:ext cx="4546088" cy="90840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1146" indent="0">
              <a:buNone/>
              <a:defRPr sz="1700" b="1"/>
            </a:lvl2pPr>
            <a:lvl3pPr marL="782292" indent="0">
              <a:buNone/>
              <a:defRPr sz="1500" b="1"/>
            </a:lvl3pPr>
            <a:lvl4pPr marL="1173438" indent="0">
              <a:buNone/>
              <a:defRPr sz="1400" b="1"/>
            </a:lvl4pPr>
            <a:lvl5pPr marL="1564584" indent="0">
              <a:buNone/>
              <a:defRPr sz="1400" b="1"/>
            </a:lvl5pPr>
            <a:lvl6pPr marL="1955730" indent="0">
              <a:buNone/>
              <a:defRPr sz="1400" b="1"/>
            </a:lvl6pPr>
            <a:lvl7pPr marL="2346876" indent="0">
              <a:buNone/>
              <a:defRPr sz="1400" b="1"/>
            </a:lvl7pPr>
            <a:lvl8pPr marL="2738022" indent="0">
              <a:buNone/>
              <a:defRPr sz="1400" b="1"/>
            </a:lvl8pPr>
            <a:lvl9pPr marL="3129168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3534" y="2761961"/>
            <a:ext cx="4546088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6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204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6088" y="1088683"/>
            <a:ext cx="5413534" cy="5373398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400"/>
            </a:lvl1pPr>
            <a:lvl2pPr marL="391146" indent="0">
              <a:buNone/>
              <a:defRPr sz="1200"/>
            </a:lvl2pPr>
            <a:lvl3pPr marL="782292" indent="0">
              <a:buNone/>
              <a:defRPr sz="1000"/>
            </a:lvl3pPr>
            <a:lvl4pPr marL="1173438" indent="0">
              <a:buNone/>
              <a:defRPr sz="900"/>
            </a:lvl4pPr>
            <a:lvl5pPr marL="1564584" indent="0">
              <a:buNone/>
              <a:defRPr sz="900"/>
            </a:lvl5pPr>
            <a:lvl6pPr marL="1955730" indent="0">
              <a:buNone/>
              <a:defRPr sz="900"/>
            </a:lvl6pPr>
            <a:lvl7pPr marL="2346876" indent="0">
              <a:buNone/>
              <a:defRPr sz="900"/>
            </a:lvl7pPr>
            <a:lvl8pPr marL="2738022" indent="0">
              <a:buNone/>
              <a:defRPr sz="900"/>
            </a:lvl8pPr>
            <a:lvl9pPr marL="312916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410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6088" y="1088683"/>
            <a:ext cx="5413534" cy="5373398"/>
          </a:xfrm>
        </p:spPr>
        <p:txBody>
          <a:bodyPr/>
          <a:lstStyle>
            <a:lvl1pPr marL="0" indent="0">
              <a:buNone/>
              <a:defRPr sz="2700"/>
            </a:lvl1pPr>
            <a:lvl2pPr marL="391146" indent="0">
              <a:buNone/>
              <a:defRPr sz="2400"/>
            </a:lvl2pPr>
            <a:lvl3pPr marL="782292" indent="0">
              <a:buNone/>
              <a:defRPr sz="2100"/>
            </a:lvl3pPr>
            <a:lvl4pPr marL="1173438" indent="0">
              <a:buNone/>
              <a:defRPr sz="1700"/>
            </a:lvl4pPr>
            <a:lvl5pPr marL="1564584" indent="0">
              <a:buNone/>
              <a:defRPr sz="1700"/>
            </a:lvl5pPr>
            <a:lvl6pPr marL="1955730" indent="0">
              <a:buNone/>
              <a:defRPr sz="1700"/>
            </a:lvl6pPr>
            <a:lvl7pPr marL="2346876" indent="0">
              <a:buNone/>
              <a:defRPr sz="1700"/>
            </a:lvl7pPr>
            <a:lvl8pPr marL="2738022" indent="0">
              <a:buNone/>
              <a:defRPr sz="1700"/>
            </a:lvl8pPr>
            <a:lvl9pPr marL="3129168" indent="0">
              <a:buNone/>
              <a:defRPr sz="17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400"/>
            </a:lvl1pPr>
            <a:lvl2pPr marL="391146" indent="0">
              <a:buNone/>
              <a:defRPr sz="1200"/>
            </a:lvl2pPr>
            <a:lvl3pPr marL="782292" indent="0">
              <a:buNone/>
              <a:defRPr sz="1000"/>
            </a:lvl3pPr>
            <a:lvl4pPr marL="1173438" indent="0">
              <a:buNone/>
              <a:defRPr sz="900"/>
            </a:lvl4pPr>
            <a:lvl5pPr marL="1564584" indent="0">
              <a:buNone/>
              <a:defRPr sz="900"/>
            </a:lvl5pPr>
            <a:lvl6pPr marL="1955730" indent="0">
              <a:buNone/>
              <a:defRPr sz="900"/>
            </a:lvl6pPr>
            <a:lvl7pPr marL="2346876" indent="0">
              <a:buNone/>
              <a:defRPr sz="900"/>
            </a:lvl7pPr>
            <a:lvl8pPr marL="2738022" indent="0">
              <a:buNone/>
              <a:defRPr sz="900"/>
            </a:lvl8pPr>
            <a:lvl9pPr marL="312916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176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550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2465" y="402567"/>
            <a:ext cx="2305764" cy="64078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172" y="402567"/>
            <a:ext cx="6783626" cy="6407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312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3C1DD5A-7DBA-4220-B8D8-20048D0ABCE3}"/>
              </a:ext>
            </a:extLst>
          </p:cNvPr>
          <p:cNvSpPr/>
          <p:nvPr userDrawn="1"/>
        </p:nvSpPr>
        <p:spPr>
          <a:xfrm>
            <a:off x="0" y="1795829"/>
            <a:ext cx="10693400" cy="47931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9" tIns="50400" rIns="100799" bIns="50400" rtlCol="0" anchor="ctr"/>
          <a:lstStyle/>
          <a:p>
            <a:pPr algn="ctr"/>
            <a:endParaRPr lang="ru-RU" sz="2315"/>
          </a:p>
        </p:txBody>
      </p:sp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0A0A2E56-80E9-457C-85A2-379B7F01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286" y="6950713"/>
            <a:ext cx="1935669" cy="402567"/>
          </a:xfrm>
          <a:prstGeom prst="rect">
            <a:avLst/>
          </a:prstGeom>
        </p:spPr>
        <p:txBody>
          <a:bodyPr/>
          <a:lstStyle/>
          <a:p>
            <a:pPr algn="l"/>
            <a:fld id="{725C68B6-61C2-468F-89AB-4B9F7531AA68}" type="slidenum">
              <a:rPr lang="ru-RU" smtClean="0"/>
              <a:pPr algn="l"/>
              <a:t>‹#›</a:t>
            </a:fld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="" xmlns:a16="http://schemas.microsoft.com/office/drawing/2014/main" id="{15130363-D71A-4697-B9E0-FBA487FC8CD2}"/>
              </a:ext>
            </a:extLst>
          </p:cNvPr>
          <p:cNvSpPr/>
          <p:nvPr userDrawn="1"/>
        </p:nvSpPr>
        <p:spPr>
          <a:xfrm>
            <a:off x="0" y="218297"/>
            <a:ext cx="125720" cy="1255702"/>
          </a:xfrm>
          <a:custGeom>
            <a:avLst/>
            <a:gdLst/>
            <a:ahLst/>
            <a:cxnLst/>
            <a:rect l="l" t="t" r="r" b="b"/>
            <a:pathLst>
              <a:path w="81280" h="1144905">
                <a:moveTo>
                  <a:pt x="0" y="1144803"/>
                </a:moveTo>
                <a:lnTo>
                  <a:pt x="81000" y="1144803"/>
                </a:lnTo>
                <a:lnTo>
                  <a:pt x="81000" y="0"/>
                </a:lnTo>
                <a:lnTo>
                  <a:pt x="0" y="0"/>
                </a:lnTo>
                <a:lnTo>
                  <a:pt x="0" y="114480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C2420F8-15A4-4618-82BB-55758199B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64950" y="6588943"/>
            <a:ext cx="1628450" cy="90075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CBA8602-5369-476D-B67C-4D459E2AD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675" y="591844"/>
            <a:ext cx="9687192" cy="54970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3969" b="1">
                <a:solidFill>
                  <a:srgbClr val="E60000"/>
                </a:solidFill>
                <a:latin typeface="Arial Black" panose="020B0A04020102020204" pitchFamily="34" charset="0"/>
              </a:defRPr>
            </a:lvl1pPr>
          </a:lstStyle>
          <a:p>
            <a:pPr marL="0" lvl="0" defTabSz="883623"/>
            <a:r>
              <a:rPr lang="ru-RU" dirty="0"/>
              <a:t>ОБРАЗЕЦ ЗАГОЛОВКА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73CB2135-A489-4E6B-8FED-92D74838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64" y="2919243"/>
            <a:ext cx="9824904" cy="3488816"/>
          </a:xfrm>
        </p:spPr>
        <p:txBody>
          <a:bodyPr/>
          <a:lstStyle>
            <a:lvl1pPr marL="262326" indent="-262326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EA6920BC-95BA-4EE0-B6B9-ABDFC2E139F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4964" y="2124447"/>
            <a:ext cx="9824904" cy="421490"/>
          </a:xfrm>
        </p:spPr>
        <p:txBody>
          <a:bodyPr anchor="b">
            <a:normAutofit/>
          </a:bodyPr>
          <a:lstStyle>
            <a:lvl1pPr marL="84374" indent="0">
              <a:buNone/>
              <a:defRPr sz="1764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7980" indent="0">
              <a:buNone/>
              <a:defRPr sz="1654" b="1"/>
            </a:lvl2pPr>
            <a:lvl3pPr marL="755961" indent="0">
              <a:buNone/>
              <a:defRPr sz="1433" b="1"/>
            </a:lvl3pPr>
            <a:lvl4pPr marL="1133941" indent="0">
              <a:buNone/>
              <a:defRPr sz="1323" b="1"/>
            </a:lvl4pPr>
            <a:lvl5pPr marL="1511922" indent="0">
              <a:buNone/>
              <a:defRPr sz="1323" b="1"/>
            </a:lvl5pPr>
            <a:lvl6pPr marL="1889902" indent="0">
              <a:buNone/>
              <a:defRPr sz="1323" b="1"/>
            </a:lvl6pPr>
            <a:lvl7pPr marL="2267883" indent="0">
              <a:buNone/>
              <a:defRPr sz="1323" b="1"/>
            </a:lvl7pPr>
            <a:lvl8pPr marL="2645863" indent="0">
              <a:buNone/>
              <a:defRPr sz="1323" b="1"/>
            </a:lvl8pPr>
            <a:lvl9pPr marL="3023844" indent="0">
              <a:buNone/>
              <a:defRPr sz="132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0343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3C1DD5A-7DBA-4220-B8D8-20048D0ABCE3}"/>
              </a:ext>
            </a:extLst>
          </p:cNvPr>
          <p:cNvSpPr/>
          <p:nvPr userDrawn="1"/>
        </p:nvSpPr>
        <p:spPr>
          <a:xfrm>
            <a:off x="0" y="1795829"/>
            <a:ext cx="10693400" cy="47931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9" tIns="50400" rIns="100799" bIns="50400" rtlCol="0" anchor="ctr"/>
          <a:lstStyle/>
          <a:p>
            <a:pPr algn="ctr"/>
            <a:endParaRPr lang="ru-RU" sz="2315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0A0A2E56-80E9-457C-85A2-379B7F01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286" y="6950713"/>
            <a:ext cx="1935669" cy="402567"/>
          </a:xfrm>
          <a:prstGeom prst="rect">
            <a:avLst/>
          </a:prstGeom>
        </p:spPr>
        <p:txBody>
          <a:bodyPr/>
          <a:lstStyle/>
          <a:p>
            <a:pPr algn="l"/>
            <a:fld id="{725C68B6-61C2-468F-89AB-4B9F7531AA68}" type="slidenum">
              <a:rPr lang="ru-RU" smtClean="0"/>
              <a:pPr algn="l"/>
              <a:t>‹#›</a:t>
            </a:fld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15130363-D71A-4697-B9E0-FBA487FC8CD2}"/>
              </a:ext>
            </a:extLst>
          </p:cNvPr>
          <p:cNvSpPr/>
          <p:nvPr userDrawn="1"/>
        </p:nvSpPr>
        <p:spPr>
          <a:xfrm>
            <a:off x="0" y="218297"/>
            <a:ext cx="125720" cy="1255702"/>
          </a:xfrm>
          <a:custGeom>
            <a:avLst/>
            <a:gdLst/>
            <a:ahLst/>
            <a:cxnLst/>
            <a:rect l="l" t="t" r="r" b="b"/>
            <a:pathLst>
              <a:path w="81280" h="1144905">
                <a:moveTo>
                  <a:pt x="0" y="1144803"/>
                </a:moveTo>
                <a:lnTo>
                  <a:pt x="81000" y="1144803"/>
                </a:lnTo>
                <a:lnTo>
                  <a:pt x="81000" y="0"/>
                </a:lnTo>
                <a:lnTo>
                  <a:pt x="0" y="0"/>
                </a:lnTo>
                <a:lnTo>
                  <a:pt x="0" y="114480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C2420F8-15A4-4618-82BB-55758199B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64950" y="6588943"/>
            <a:ext cx="1628450" cy="90075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FCBA8602-5369-476D-B67C-4D459E2AD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675" y="591844"/>
            <a:ext cx="9687192" cy="54970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3969" b="1">
                <a:solidFill>
                  <a:srgbClr val="E60000"/>
                </a:solidFill>
                <a:latin typeface="Arial Black" panose="020B0A04020102020204" pitchFamily="34" charset="0"/>
              </a:defRPr>
            </a:lvl1pPr>
          </a:lstStyle>
          <a:p>
            <a:pPr marL="0" lvl="0" defTabSz="883623"/>
            <a:r>
              <a:rPr lang="ru-RU" dirty="0"/>
              <a:t>ОБРАЗЕЦ ЗАГОЛОВКА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73CB2135-A489-4E6B-8FED-92D74838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64" y="2919243"/>
            <a:ext cx="9824904" cy="3488816"/>
          </a:xfrm>
        </p:spPr>
        <p:txBody>
          <a:bodyPr/>
          <a:lstStyle>
            <a:lvl1pPr marL="262326" indent="-262326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EA6920BC-95BA-4EE0-B6B9-ABDFC2E139F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4964" y="2124447"/>
            <a:ext cx="9824904" cy="421490"/>
          </a:xfrm>
        </p:spPr>
        <p:txBody>
          <a:bodyPr anchor="b">
            <a:normAutofit/>
          </a:bodyPr>
          <a:lstStyle>
            <a:lvl1pPr marL="84374" indent="0">
              <a:buNone/>
              <a:defRPr sz="1764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7980" indent="0">
              <a:buNone/>
              <a:defRPr sz="1654" b="1"/>
            </a:lvl2pPr>
            <a:lvl3pPr marL="755961" indent="0">
              <a:buNone/>
              <a:defRPr sz="1433" b="1"/>
            </a:lvl3pPr>
            <a:lvl4pPr marL="1133941" indent="0">
              <a:buNone/>
              <a:defRPr sz="1323" b="1"/>
            </a:lvl4pPr>
            <a:lvl5pPr marL="1511922" indent="0">
              <a:buNone/>
              <a:defRPr sz="1323" b="1"/>
            </a:lvl5pPr>
            <a:lvl6pPr marL="1889902" indent="0">
              <a:buNone/>
              <a:defRPr sz="1323" b="1"/>
            </a:lvl6pPr>
            <a:lvl7pPr marL="2267883" indent="0">
              <a:buNone/>
              <a:defRPr sz="1323" b="1"/>
            </a:lvl7pPr>
            <a:lvl8pPr marL="2645863" indent="0">
              <a:buNone/>
              <a:defRPr sz="1323" b="1"/>
            </a:lvl8pPr>
            <a:lvl9pPr marL="3023844" indent="0">
              <a:buNone/>
              <a:defRPr sz="132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230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_DEN\_ПРОЕКТЫ\_МФПА\Университет СИНЕРГИЯ\презентации\Рисунок1.jpg">
            <a:extLst>
              <a:ext uri="{FF2B5EF4-FFF2-40B4-BE49-F238E27FC236}">
                <a16:creationId xmlns="" xmlns:a16="http://schemas.microsoft.com/office/drawing/2014/main" id="{04EA8244-8613-47EF-ADFF-CECBFAAFD3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5898" cy="75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2D85A3D9-8E6C-42BC-A646-80F2D6AEC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7" y="1001906"/>
            <a:ext cx="2610490" cy="46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92507453-DF3E-4843-9C37-520D26E5A1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6766" y="2196455"/>
            <a:ext cx="9599868" cy="3807156"/>
          </a:xfrm>
        </p:spPr>
        <p:txBody>
          <a:bodyPr anchor="ctr">
            <a:normAutofit/>
          </a:bodyPr>
          <a:lstStyle>
            <a:lvl1pPr marL="0" algn="l" defTabSz="10430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5000" b="1" kern="12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41802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3C1DD5A-7DBA-4220-B8D8-20048D0ABCE3}"/>
              </a:ext>
            </a:extLst>
          </p:cNvPr>
          <p:cNvSpPr/>
          <p:nvPr userDrawn="1"/>
        </p:nvSpPr>
        <p:spPr>
          <a:xfrm>
            <a:off x="0" y="1795829"/>
            <a:ext cx="10693400" cy="47931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9" tIns="50400" rIns="100799" bIns="50400" rtlCol="0" anchor="ctr"/>
          <a:lstStyle/>
          <a:p>
            <a:pPr algn="ctr"/>
            <a:endParaRPr lang="ru-RU" sz="2315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0A0A2E56-80E9-457C-85A2-379B7F01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286" y="6950713"/>
            <a:ext cx="1935669" cy="402567"/>
          </a:xfrm>
          <a:prstGeom prst="rect">
            <a:avLst/>
          </a:prstGeom>
        </p:spPr>
        <p:txBody>
          <a:bodyPr/>
          <a:lstStyle/>
          <a:p>
            <a:pPr algn="l"/>
            <a:fld id="{725C68B6-61C2-468F-89AB-4B9F7531AA68}" type="slidenum">
              <a:rPr lang="ru-RU" smtClean="0"/>
              <a:pPr algn="l"/>
              <a:t>‹#›</a:t>
            </a:fld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15130363-D71A-4697-B9E0-FBA487FC8CD2}"/>
              </a:ext>
            </a:extLst>
          </p:cNvPr>
          <p:cNvSpPr/>
          <p:nvPr userDrawn="1"/>
        </p:nvSpPr>
        <p:spPr>
          <a:xfrm>
            <a:off x="0" y="218297"/>
            <a:ext cx="125720" cy="1255702"/>
          </a:xfrm>
          <a:custGeom>
            <a:avLst/>
            <a:gdLst/>
            <a:ahLst/>
            <a:cxnLst/>
            <a:rect l="l" t="t" r="r" b="b"/>
            <a:pathLst>
              <a:path w="81280" h="1144905">
                <a:moveTo>
                  <a:pt x="0" y="1144803"/>
                </a:moveTo>
                <a:lnTo>
                  <a:pt x="81000" y="1144803"/>
                </a:lnTo>
                <a:lnTo>
                  <a:pt x="81000" y="0"/>
                </a:lnTo>
                <a:lnTo>
                  <a:pt x="0" y="0"/>
                </a:lnTo>
                <a:lnTo>
                  <a:pt x="0" y="114480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 sz="2315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C2420F8-15A4-4618-82BB-55758199B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64950" y="6588943"/>
            <a:ext cx="1628450" cy="90075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FCBA8602-5369-476D-B67C-4D459E2AD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675" y="591844"/>
            <a:ext cx="9687192" cy="54970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3969" b="1">
                <a:solidFill>
                  <a:srgbClr val="E60000"/>
                </a:solidFill>
                <a:latin typeface="Arial Black" panose="020B0A04020102020204" pitchFamily="34" charset="0"/>
              </a:defRPr>
            </a:lvl1pPr>
          </a:lstStyle>
          <a:p>
            <a:pPr marL="0" lvl="0" defTabSz="883623"/>
            <a:r>
              <a:rPr lang="ru-RU" dirty="0"/>
              <a:t>ОБРАЗЕЦ ЗАГОЛОВКА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73CB2135-A489-4E6B-8FED-92D74838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64" y="2919243"/>
            <a:ext cx="9824904" cy="3488816"/>
          </a:xfrm>
        </p:spPr>
        <p:txBody>
          <a:bodyPr/>
          <a:lstStyle>
            <a:lvl1pPr marL="262326" indent="-262326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EA6920BC-95BA-4EE0-B6B9-ABDFC2E139F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4964" y="2124447"/>
            <a:ext cx="9824904" cy="421490"/>
          </a:xfrm>
        </p:spPr>
        <p:txBody>
          <a:bodyPr anchor="b">
            <a:normAutofit/>
          </a:bodyPr>
          <a:lstStyle>
            <a:lvl1pPr marL="84374" indent="0">
              <a:buNone/>
              <a:defRPr sz="1764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7980" indent="0">
              <a:buNone/>
              <a:defRPr sz="1654" b="1"/>
            </a:lvl2pPr>
            <a:lvl3pPr marL="755961" indent="0">
              <a:buNone/>
              <a:defRPr sz="1433" b="1"/>
            </a:lvl3pPr>
            <a:lvl4pPr marL="1133941" indent="0">
              <a:buNone/>
              <a:defRPr sz="1323" b="1"/>
            </a:lvl4pPr>
            <a:lvl5pPr marL="1511922" indent="0">
              <a:buNone/>
              <a:defRPr sz="1323" b="1"/>
            </a:lvl5pPr>
            <a:lvl6pPr marL="1889902" indent="0">
              <a:buNone/>
              <a:defRPr sz="1323" b="1"/>
            </a:lvl6pPr>
            <a:lvl7pPr marL="2267883" indent="0">
              <a:buNone/>
              <a:defRPr sz="1323" b="1"/>
            </a:lvl7pPr>
            <a:lvl8pPr marL="2645863" indent="0">
              <a:buNone/>
              <a:defRPr sz="1323" b="1"/>
            </a:lvl8pPr>
            <a:lvl9pPr marL="3023844" indent="0">
              <a:buNone/>
              <a:defRPr sz="132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873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3C1DD5A-7DBA-4220-B8D8-20048D0ABCE3}"/>
              </a:ext>
            </a:extLst>
          </p:cNvPr>
          <p:cNvSpPr/>
          <p:nvPr userDrawn="1"/>
        </p:nvSpPr>
        <p:spPr>
          <a:xfrm>
            <a:off x="0" y="1795828"/>
            <a:ext cx="10693400" cy="47931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0A0A2E56-80E9-457C-85A2-379B7F01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286" y="6950712"/>
            <a:ext cx="1935669" cy="402567"/>
          </a:xfrm>
          <a:prstGeom prst="rect">
            <a:avLst/>
          </a:prstGeom>
        </p:spPr>
        <p:txBody>
          <a:bodyPr/>
          <a:lstStyle/>
          <a:p>
            <a:pPr algn="l"/>
            <a:fld id="{725C68B6-61C2-468F-89AB-4B9F7531AA68}" type="slidenum">
              <a:rPr lang="ru-RU" smtClean="0"/>
              <a:pPr algn="l"/>
              <a:t>‹#›</a:t>
            </a:fld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="" xmlns:a16="http://schemas.microsoft.com/office/drawing/2014/main" id="{15130363-D71A-4697-B9E0-FBA487FC8CD2}"/>
              </a:ext>
            </a:extLst>
          </p:cNvPr>
          <p:cNvSpPr/>
          <p:nvPr userDrawn="1"/>
        </p:nvSpPr>
        <p:spPr>
          <a:xfrm>
            <a:off x="0" y="218297"/>
            <a:ext cx="125720" cy="1255702"/>
          </a:xfrm>
          <a:custGeom>
            <a:avLst/>
            <a:gdLst/>
            <a:ahLst/>
            <a:cxnLst/>
            <a:rect l="l" t="t" r="r" b="b"/>
            <a:pathLst>
              <a:path w="81280" h="1144905">
                <a:moveTo>
                  <a:pt x="0" y="1144803"/>
                </a:moveTo>
                <a:lnTo>
                  <a:pt x="81000" y="1144803"/>
                </a:lnTo>
                <a:lnTo>
                  <a:pt x="81000" y="0"/>
                </a:lnTo>
                <a:lnTo>
                  <a:pt x="0" y="0"/>
                </a:lnTo>
                <a:lnTo>
                  <a:pt x="0" y="114480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C2420F8-15A4-4618-82BB-55758199B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4950" y="6588943"/>
            <a:ext cx="1628450" cy="90075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CBA8602-5369-476D-B67C-4D459E2AD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673" y="561291"/>
            <a:ext cx="9687193" cy="56784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100" b="1">
                <a:solidFill>
                  <a:srgbClr val="E60000"/>
                </a:solidFill>
                <a:latin typeface="Arial Black" panose="020B0A04020102020204" pitchFamily="34" charset="0"/>
              </a:defRPr>
            </a:lvl1pPr>
          </a:lstStyle>
          <a:p>
            <a:pPr marL="0" lvl="0" defTabSz="914400"/>
            <a:r>
              <a:rPr lang="ru-RU" dirty="0"/>
              <a:t>ОБРАЗЕЦ ЗАГОЛОВКА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73CB2135-A489-4E6B-8FED-92D74838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63" y="2919243"/>
            <a:ext cx="9824904" cy="3488816"/>
          </a:xfrm>
        </p:spPr>
        <p:txBody>
          <a:bodyPr/>
          <a:lstStyle>
            <a:lvl1pPr marL="271463" indent="-271463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EA6920BC-95BA-4EE0-B6B9-ABDFC2E139F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4963" y="2124447"/>
            <a:ext cx="9824904" cy="421490"/>
          </a:xfrm>
        </p:spPr>
        <p:txBody>
          <a:bodyPr anchor="b">
            <a:normAutofit/>
          </a:bodyPr>
          <a:lstStyle>
            <a:lvl1pPr marL="87313" indent="0">
              <a:buNone/>
              <a:defRPr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1146" indent="0">
              <a:buNone/>
              <a:defRPr sz="1700" b="1"/>
            </a:lvl2pPr>
            <a:lvl3pPr marL="782292" indent="0">
              <a:buNone/>
              <a:defRPr sz="1500" b="1"/>
            </a:lvl3pPr>
            <a:lvl4pPr marL="1173438" indent="0">
              <a:buNone/>
              <a:defRPr sz="1400" b="1"/>
            </a:lvl4pPr>
            <a:lvl5pPr marL="1564584" indent="0">
              <a:buNone/>
              <a:defRPr sz="1400" b="1"/>
            </a:lvl5pPr>
            <a:lvl6pPr marL="1955730" indent="0">
              <a:buNone/>
              <a:defRPr sz="1400" b="1"/>
            </a:lvl6pPr>
            <a:lvl7pPr marL="2346876" indent="0">
              <a:buNone/>
              <a:defRPr sz="1400" b="1"/>
            </a:lvl7pPr>
            <a:lvl8pPr marL="2738022" indent="0">
              <a:buNone/>
              <a:defRPr sz="1400" b="1"/>
            </a:lvl8pPr>
            <a:lvl9pPr marL="3129168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632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0A0A2E56-80E9-457C-85A2-379B7F01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286" y="6950712"/>
            <a:ext cx="1935669" cy="402567"/>
          </a:xfrm>
          <a:prstGeom prst="rect">
            <a:avLst/>
          </a:prstGeom>
        </p:spPr>
        <p:txBody>
          <a:bodyPr/>
          <a:lstStyle/>
          <a:p>
            <a:pPr algn="l"/>
            <a:fld id="{725C68B6-61C2-468F-89AB-4B9F7531AA68}" type="slidenum">
              <a:rPr lang="ru-RU" smtClean="0"/>
              <a:pPr algn="l"/>
              <a:t>‹#›</a:t>
            </a:fld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="" xmlns:a16="http://schemas.microsoft.com/office/drawing/2014/main" id="{15130363-D71A-4697-B9E0-FBA487FC8CD2}"/>
              </a:ext>
            </a:extLst>
          </p:cNvPr>
          <p:cNvSpPr/>
          <p:nvPr userDrawn="1"/>
        </p:nvSpPr>
        <p:spPr>
          <a:xfrm>
            <a:off x="0" y="218297"/>
            <a:ext cx="125720" cy="1255702"/>
          </a:xfrm>
          <a:custGeom>
            <a:avLst/>
            <a:gdLst/>
            <a:ahLst/>
            <a:cxnLst/>
            <a:rect l="l" t="t" r="r" b="b"/>
            <a:pathLst>
              <a:path w="81280" h="1144905">
                <a:moveTo>
                  <a:pt x="0" y="1144803"/>
                </a:moveTo>
                <a:lnTo>
                  <a:pt x="81000" y="1144803"/>
                </a:lnTo>
                <a:lnTo>
                  <a:pt x="81000" y="0"/>
                </a:lnTo>
                <a:lnTo>
                  <a:pt x="0" y="0"/>
                </a:lnTo>
                <a:lnTo>
                  <a:pt x="0" y="114480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C2420F8-15A4-4618-82BB-55758199B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4950" y="6588943"/>
            <a:ext cx="1628450" cy="90075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CBA8602-5369-476D-B67C-4D459E2AD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673" y="561291"/>
            <a:ext cx="9687193" cy="56784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100" b="1">
                <a:solidFill>
                  <a:srgbClr val="E60000"/>
                </a:solidFill>
                <a:latin typeface="Arial Black" panose="020B0A04020102020204" pitchFamily="34" charset="0"/>
              </a:defRPr>
            </a:lvl1pPr>
          </a:lstStyle>
          <a:p>
            <a:pPr marL="0" lvl="0" defTabSz="914400"/>
            <a:r>
              <a:rPr lang="ru-RU" dirty="0"/>
              <a:t>ОБРАЗЕЦ ЗАГОЛОВКА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73CB2135-A489-4E6B-8FED-92D74838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63" y="2700511"/>
            <a:ext cx="9824904" cy="3707548"/>
          </a:xfrm>
        </p:spPr>
        <p:txBody>
          <a:bodyPr/>
          <a:lstStyle>
            <a:lvl1pPr marL="271463" indent="-271463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EA6920BC-95BA-4EE0-B6B9-ABDFC2E139F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94963" y="2124447"/>
            <a:ext cx="9824904" cy="421490"/>
          </a:xfrm>
        </p:spPr>
        <p:txBody>
          <a:bodyPr anchor="b">
            <a:normAutofit/>
          </a:bodyPr>
          <a:lstStyle>
            <a:lvl1pPr marL="87313" indent="0">
              <a:buNone/>
              <a:defRPr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1146" indent="0">
              <a:buNone/>
              <a:defRPr sz="1700" b="1"/>
            </a:lvl2pPr>
            <a:lvl3pPr marL="782292" indent="0">
              <a:buNone/>
              <a:defRPr sz="1500" b="1"/>
            </a:lvl3pPr>
            <a:lvl4pPr marL="1173438" indent="0">
              <a:buNone/>
              <a:defRPr sz="1400" b="1"/>
            </a:lvl4pPr>
            <a:lvl5pPr marL="1564584" indent="0">
              <a:buNone/>
              <a:defRPr sz="1400" b="1"/>
            </a:lvl5pPr>
            <a:lvl6pPr marL="1955730" indent="0">
              <a:buNone/>
              <a:defRPr sz="1400" b="1"/>
            </a:lvl6pPr>
            <a:lvl7pPr marL="2346876" indent="0">
              <a:buNone/>
              <a:defRPr sz="1400" b="1"/>
            </a:lvl7pPr>
            <a:lvl8pPr marL="2738022" indent="0">
              <a:buNone/>
              <a:defRPr sz="1400" b="1"/>
            </a:lvl8pPr>
            <a:lvl9pPr marL="3129168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11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0A0A2E56-80E9-457C-85A2-379B7F01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286" y="6950712"/>
            <a:ext cx="1935669" cy="402567"/>
          </a:xfrm>
          <a:prstGeom prst="rect">
            <a:avLst/>
          </a:prstGeom>
        </p:spPr>
        <p:txBody>
          <a:bodyPr/>
          <a:lstStyle/>
          <a:p>
            <a:pPr algn="l"/>
            <a:fld id="{725C68B6-61C2-468F-89AB-4B9F7531AA68}" type="slidenum">
              <a:rPr lang="ru-RU" smtClean="0"/>
              <a:pPr algn="l"/>
              <a:t>‹#›</a:t>
            </a:fld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="" xmlns:a16="http://schemas.microsoft.com/office/drawing/2014/main" id="{15130363-D71A-4697-B9E0-FBA487FC8CD2}"/>
              </a:ext>
            </a:extLst>
          </p:cNvPr>
          <p:cNvSpPr/>
          <p:nvPr userDrawn="1"/>
        </p:nvSpPr>
        <p:spPr>
          <a:xfrm>
            <a:off x="0" y="218297"/>
            <a:ext cx="125720" cy="1255702"/>
          </a:xfrm>
          <a:custGeom>
            <a:avLst/>
            <a:gdLst/>
            <a:ahLst/>
            <a:cxnLst/>
            <a:rect l="l" t="t" r="r" b="b"/>
            <a:pathLst>
              <a:path w="81280" h="1144905">
                <a:moveTo>
                  <a:pt x="0" y="1144803"/>
                </a:moveTo>
                <a:lnTo>
                  <a:pt x="81000" y="1144803"/>
                </a:lnTo>
                <a:lnTo>
                  <a:pt x="81000" y="0"/>
                </a:lnTo>
                <a:lnTo>
                  <a:pt x="0" y="0"/>
                </a:lnTo>
                <a:lnTo>
                  <a:pt x="0" y="114480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C2420F8-15A4-4618-82BB-55758199B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4950" y="6588943"/>
            <a:ext cx="1628450" cy="900750"/>
          </a:xfrm>
          <a:prstGeom prst="rect">
            <a:avLst/>
          </a:prstGeom>
        </p:spPr>
      </p:pic>
      <p:sp>
        <p:nvSpPr>
          <p:cNvPr id="38" name="Заголовок 1">
            <a:extLst>
              <a:ext uri="{FF2B5EF4-FFF2-40B4-BE49-F238E27FC236}">
                <a16:creationId xmlns="" xmlns:a16="http://schemas.microsoft.com/office/drawing/2014/main" id="{92BB8558-F0D2-4EE4-AD81-BEA8F8628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673" y="561291"/>
            <a:ext cx="9687193" cy="56784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100" b="1">
                <a:solidFill>
                  <a:srgbClr val="E60000"/>
                </a:solidFill>
                <a:latin typeface="Arial Black" panose="020B0A04020102020204" pitchFamily="34" charset="0"/>
              </a:defRPr>
            </a:lvl1pPr>
          </a:lstStyle>
          <a:p>
            <a:pPr marL="0" lvl="0" defTabSz="914400"/>
            <a:r>
              <a:rPr lang="ru-RU" dirty="0"/>
              <a:t>ОБРАЗЕЦ ЗАГОЛОВКА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5C6B6E1A-7427-4160-A1D6-036AF3FE4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62" y="2141571"/>
            <a:ext cx="9824905" cy="4424697"/>
          </a:xfrm>
        </p:spPr>
        <p:txBody>
          <a:bodyPr/>
          <a:lstStyle>
            <a:lvl1pPr marL="271463" indent="-271463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2835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0A0A2E56-80E9-457C-85A2-379B7F01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286" y="6950712"/>
            <a:ext cx="1935669" cy="402567"/>
          </a:xfrm>
          <a:prstGeom prst="rect">
            <a:avLst/>
          </a:prstGeom>
        </p:spPr>
        <p:txBody>
          <a:bodyPr/>
          <a:lstStyle/>
          <a:p>
            <a:pPr algn="l"/>
            <a:fld id="{725C68B6-61C2-468F-89AB-4B9F7531AA68}" type="slidenum">
              <a:rPr lang="ru-RU" smtClean="0"/>
              <a:pPr algn="l"/>
              <a:t>‹#›</a:t>
            </a:fld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="" xmlns:a16="http://schemas.microsoft.com/office/drawing/2014/main" id="{15130363-D71A-4697-B9E0-FBA487FC8CD2}"/>
              </a:ext>
            </a:extLst>
          </p:cNvPr>
          <p:cNvSpPr/>
          <p:nvPr userDrawn="1"/>
        </p:nvSpPr>
        <p:spPr>
          <a:xfrm>
            <a:off x="0" y="218297"/>
            <a:ext cx="125720" cy="1255702"/>
          </a:xfrm>
          <a:custGeom>
            <a:avLst/>
            <a:gdLst/>
            <a:ahLst/>
            <a:cxnLst/>
            <a:rect l="l" t="t" r="r" b="b"/>
            <a:pathLst>
              <a:path w="81280" h="1144905">
                <a:moveTo>
                  <a:pt x="0" y="1144803"/>
                </a:moveTo>
                <a:lnTo>
                  <a:pt x="81000" y="1144803"/>
                </a:lnTo>
                <a:lnTo>
                  <a:pt x="81000" y="0"/>
                </a:lnTo>
                <a:lnTo>
                  <a:pt x="0" y="0"/>
                </a:lnTo>
                <a:lnTo>
                  <a:pt x="0" y="114480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C2420F8-15A4-4618-82BB-55758199B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4950" y="6588943"/>
            <a:ext cx="1628450" cy="90075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73CB2135-A489-4E6B-8FED-92D74838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12" y="3559861"/>
            <a:ext cx="3154337" cy="3006407"/>
          </a:xfrm>
        </p:spPr>
        <p:txBody>
          <a:bodyPr/>
          <a:lstStyle>
            <a:lvl1pPr marL="271463" indent="-271463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EA6920BC-95BA-4EE0-B6B9-ABDFC2E139F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4212" y="2141571"/>
            <a:ext cx="3154337" cy="1276490"/>
          </a:xfrm>
        </p:spPr>
        <p:txBody>
          <a:bodyPr anchor="b">
            <a:normAutofit/>
          </a:bodyPr>
          <a:lstStyle>
            <a:lvl1pPr marL="87313" indent="0">
              <a:buNone/>
              <a:defRPr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1146" indent="0">
              <a:buNone/>
              <a:defRPr sz="1700" b="1"/>
            </a:lvl2pPr>
            <a:lvl3pPr marL="782292" indent="0">
              <a:buNone/>
              <a:defRPr sz="1500" b="1"/>
            </a:lvl3pPr>
            <a:lvl4pPr marL="1173438" indent="0">
              <a:buNone/>
              <a:defRPr sz="1400" b="1"/>
            </a:lvl4pPr>
            <a:lvl5pPr marL="1564584" indent="0">
              <a:buNone/>
              <a:defRPr sz="1400" b="1"/>
            </a:lvl5pPr>
            <a:lvl6pPr marL="1955730" indent="0">
              <a:buNone/>
              <a:defRPr sz="1400" b="1"/>
            </a:lvl6pPr>
            <a:lvl7pPr marL="2346876" indent="0">
              <a:buNone/>
              <a:defRPr sz="1400" b="1"/>
            </a:lvl7pPr>
            <a:lvl8pPr marL="2738022" indent="0">
              <a:buNone/>
              <a:defRPr sz="1400" b="1"/>
            </a:lvl8pPr>
            <a:lvl9pPr marL="3129168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="" xmlns:a16="http://schemas.microsoft.com/office/drawing/2014/main" id="{A4523AE8-D259-411C-A6A2-3CD2D16943E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741209" y="3559861"/>
            <a:ext cx="3154337" cy="3006407"/>
          </a:xfrm>
        </p:spPr>
        <p:txBody>
          <a:bodyPr/>
          <a:lstStyle>
            <a:lvl1pPr marL="271463" indent="-271463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2C6B67E9-E51A-4189-9E6F-B8FBB553E1F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741209" y="2141571"/>
            <a:ext cx="3154337" cy="1276490"/>
          </a:xfrm>
        </p:spPr>
        <p:txBody>
          <a:bodyPr anchor="b">
            <a:normAutofit/>
          </a:bodyPr>
          <a:lstStyle>
            <a:lvl1pPr marL="87313" indent="0">
              <a:buNone/>
              <a:defRPr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1146" indent="0">
              <a:buNone/>
              <a:defRPr sz="1700" b="1"/>
            </a:lvl2pPr>
            <a:lvl3pPr marL="782292" indent="0">
              <a:buNone/>
              <a:defRPr sz="1500" b="1"/>
            </a:lvl3pPr>
            <a:lvl4pPr marL="1173438" indent="0">
              <a:buNone/>
              <a:defRPr sz="1400" b="1"/>
            </a:lvl4pPr>
            <a:lvl5pPr marL="1564584" indent="0">
              <a:buNone/>
              <a:defRPr sz="1400" b="1"/>
            </a:lvl5pPr>
            <a:lvl6pPr marL="1955730" indent="0">
              <a:buNone/>
              <a:defRPr sz="1400" b="1"/>
            </a:lvl6pPr>
            <a:lvl7pPr marL="2346876" indent="0">
              <a:buNone/>
              <a:defRPr sz="1400" b="1"/>
            </a:lvl7pPr>
            <a:lvl8pPr marL="2738022" indent="0">
              <a:buNone/>
              <a:defRPr sz="1400" b="1"/>
            </a:lvl8pPr>
            <a:lvl9pPr marL="3129168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Объект 2">
            <a:extLst>
              <a:ext uri="{FF2B5EF4-FFF2-40B4-BE49-F238E27FC236}">
                <a16:creationId xmlns="" xmlns:a16="http://schemas.microsoft.com/office/drawing/2014/main" id="{D9E4D091-F7FD-4BCB-B863-BE189268567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158207" y="3559861"/>
            <a:ext cx="3154337" cy="3006407"/>
          </a:xfrm>
        </p:spPr>
        <p:txBody>
          <a:bodyPr/>
          <a:lstStyle>
            <a:lvl1pPr marL="271463" indent="-271463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="" xmlns:a16="http://schemas.microsoft.com/office/drawing/2014/main" id="{27AE658B-019B-4257-BC1E-5402C16CD9C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158207" y="2141571"/>
            <a:ext cx="3154337" cy="1276490"/>
          </a:xfrm>
        </p:spPr>
        <p:txBody>
          <a:bodyPr anchor="b">
            <a:normAutofit/>
          </a:bodyPr>
          <a:lstStyle>
            <a:lvl1pPr marL="87313" indent="0">
              <a:buNone/>
              <a:defRPr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1146" indent="0">
              <a:buNone/>
              <a:defRPr sz="1700" b="1"/>
            </a:lvl2pPr>
            <a:lvl3pPr marL="782292" indent="0">
              <a:buNone/>
              <a:defRPr sz="1500" b="1"/>
            </a:lvl3pPr>
            <a:lvl4pPr marL="1173438" indent="0">
              <a:buNone/>
              <a:defRPr sz="1400" b="1"/>
            </a:lvl4pPr>
            <a:lvl5pPr marL="1564584" indent="0">
              <a:buNone/>
              <a:defRPr sz="1400" b="1"/>
            </a:lvl5pPr>
            <a:lvl6pPr marL="1955730" indent="0">
              <a:buNone/>
              <a:defRPr sz="1400" b="1"/>
            </a:lvl6pPr>
            <a:lvl7pPr marL="2346876" indent="0">
              <a:buNone/>
              <a:defRPr sz="1400" b="1"/>
            </a:lvl7pPr>
            <a:lvl8pPr marL="2738022" indent="0">
              <a:buNone/>
              <a:defRPr sz="1400" b="1"/>
            </a:lvl8pPr>
            <a:lvl9pPr marL="3129168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="" xmlns:a16="http://schemas.microsoft.com/office/drawing/2014/main" id="{92BB8558-F0D2-4EE4-AD81-BEA8F8628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674" y="561291"/>
            <a:ext cx="9779870" cy="56784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100" b="1">
                <a:solidFill>
                  <a:srgbClr val="E60000"/>
                </a:solidFill>
                <a:latin typeface="Arial Black" panose="020B0A04020102020204" pitchFamily="34" charset="0"/>
              </a:defRPr>
            </a:lvl1pPr>
          </a:lstStyle>
          <a:p>
            <a:pPr marL="0" lvl="0" defTabSz="91440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45259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EB9B11F2-6547-4B66-9341-F3EB5FC81BDB}"/>
              </a:ext>
            </a:extLst>
          </p:cNvPr>
          <p:cNvSpPr/>
          <p:nvPr userDrawn="1"/>
        </p:nvSpPr>
        <p:spPr>
          <a:xfrm>
            <a:off x="7759261" y="2470407"/>
            <a:ext cx="2359400" cy="40903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0A0A2E56-80E9-457C-85A2-379B7F01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286" y="6950712"/>
            <a:ext cx="1935669" cy="402567"/>
          </a:xfrm>
          <a:prstGeom prst="rect">
            <a:avLst/>
          </a:prstGeom>
        </p:spPr>
        <p:txBody>
          <a:bodyPr/>
          <a:lstStyle/>
          <a:p>
            <a:pPr algn="l"/>
            <a:fld id="{725C68B6-61C2-468F-89AB-4B9F7531AA68}" type="slidenum">
              <a:rPr lang="ru-RU" smtClean="0"/>
              <a:pPr algn="l"/>
              <a:t>‹#›</a:t>
            </a:fld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="" xmlns:a16="http://schemas.microsoft.com/office/drawing/2014/main" id="{15130363-D71A-4697-B9E0-FBA487FC8CD2}"/>
              </a:ext>
            </a:extLst>
          </p:cNvPr>
          <p:cNvSpPr/>
          <p:nvPr userDrawn="1"/>
        </p:nvSpPr>
        <p:spPr>
          <a:xfrm>
            <a:off x="0" y="218297"/>
            <a:ext cx="125720" cy="1255702"/>
          </a:xfrm>
          <a:custGeom>
            <a:avLst/>
            <a:gdLst/>
            <a:ahLst/>
            <a:cxnLst/>
            <a:rect l="l" t="t" r="r" b="b"/>
            <a:pathLst>
              <a:path w="81280" h="1144905">
                <a:moveTo>
                  <a:pt x="0" y="1144803"/>
                </a:moveTo>
                <a:lnTo>
                  <a:pt x="81000" y="1144803"/>
                </a:lnTo>
                <a:lnTo>
                  <a:pt x="81000" y="0"/>
                </a:lnTo>
                <a:lnTo>
                  <a:pt x="0" y="0"/>
                </a:lnTo>
                <a:lnTo>
                  <a:pt x="0" y="114480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C2420F8-15A4-4618-82BB-55758199B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4950" y="6588943"/>
            <a:ext cx="1628450" cy="900750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="" xmlns:a16="http://schemas.microsoft.com/office/drawing/2014/main" id="{4C967A7A-8161-4185-84CA-97E80FC9B322}"/>
              </a:ext>
            </a:extLst>
          </p:cNvPr>
          <p:cNvSpPr/>
          <p:nvPr userDrawn="1"/>
        </p:nvSpPr>
        <p:spPr>
          <a:xfrm>
            <a:off x="7222" y="252239"/>
            <a:ext cx="125720" cy="1815708"/>
          </a:xfrm>
          <a:custGeom>
            <a:avLst/>
            <a:gdLst/>
            <a:ahLst/>
            <a:cxnLst/>
            <a:rect l="l" t="t" r="r" b="b"/>
            <a:pathLst>
              <a:path w="81280" h="1144905">
                <a:moveTo>
                  <a:pt x="0" y="1144803"/>
                </a:moveTo>
                <a:lnTo>
                  <a:pt x="81000" y="1144803"/>
                </a:lnTo>
                <a:lnTo>
                  <a:pt x="81000" y="0"/>
                </a:lnTo>
                <a:lnTo>
                  <a:pt x="0" y="0"/>
                </a:lnTo>
                <a:lnTo>
                  <a:pt x="0" y="114480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BDCE2DE8-E62B-4A34-8FC0-6B605B6B6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355" y="1133896"/>
            <a:ext cx="9499375" cy="56784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100" b="1">
                <a:solidFill>
                  <a:srgbClr val="E60000"/>
                </a:solidFill>
                <a:latin typeface="Arial Black" panose="020B0A04020102020204" pitchFamily="34" charset="0"/>
              </a:defRPr>
            </a:lvl1pPr>
          </a:lstStyle>
          <a:p>
            <a:pPr marL="0" lvl="0" defTabSz="914400"/>
            <a:r>
              <a:rPr lang="ru-RU" dirty="0"/>
              <a:t>ОБРАЗЕЦ ЗАГОЛОВКА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="" xmlns:a16="http://schemas.microsoft.com/office/drawing/2014/main" id="{2B0BFA9E-BDB0-415B-8B27-5B6AB1518DB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62355" y="489910"/>
            <a:ext cx="9499375" cy="276999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sz="2000" b="1" dirty="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lvl="0" defTabSz="914400">
              <a:spcBef>
                <a:spcPct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="" xmlns:a16="http://schemas.microsoft.com/office/drawing/2014/main" id="{DDA1D208-AC82-41CD-AC19-AA520B2C2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1" y="5058739"/>
            <a:ext cx="2304000" cy="150206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391146" indent="0">
              <a:buFontTx/>
              <a:buNone/>
              <a:defRPr sz="1600"/>
            </a:lvl2pPr>
            <a:lvl3pPr marL="782292" indent="0">
              <a:buFontTx/>
              <a:buNone/>
              <a:defRPr sz="1600"/>
            </a:lvl3pPr>
            <a:lvl4pPr marL="1173438" indent="0">
              <a:buFontTx/>
              <a:buNone/>
              <a:defRPr sz="1600"/>
            </a:lvl4pPr>
            <a:lvl5pPr marL="1564584" indent="0">
              <a:buFontTx/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="" xmlns:a16="http://schemas.microsoft.com/office/drawing/2014/main" id="{2CB3BD24-831A-4664-875C-E9C7FB7F8C3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017334" y="5058739"/>
            <a:ext cx="2304000" cy="150206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391146" indent="0">
              <a:buFontTx/>
              <a:buNone/>
              <a:defRPr sz="1600"/>
            </a:lvl2pPr>
            <a:lvl3pPr marL="782292" indent="0">
              <a:buFontTx/>
              <a:buNone/>
              <a:defRPr sz="1600"/>
            </a:lvl3pPr>
            <a:lvl4pPr marL="1173438" indent="0">
              <a:buFontTx/>
              <a:buNone/>
              <a:defRPr sz="1600"/>
            </a:lvl4pPr>
            <a:lvl5pPr marL="1564584" indent="0">
              <a:buFontTx/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="" xmlns:a16="http://schemas.microsoft.com/office/drawing/2014/main" id="{F8D3A8DA-DE38-47DD-9DD4-6DEB7240F645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5388977" y="5058739"/>
            <a:ext cx="2304000" cy="150206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391146" indent="0">
              <a:buFontTx/>
              <a:buNone/>
              <a:defRPr sz="1600"/>
            </a:lvl2pPr>
            <a:lvl3pPr marL="782292" indent="0">
              <a:buFontTx/>
              <a:buNone/>
              <a:defRPr sz="1600"/>
            </a:lvl3pPr>
            <a:lvl4pPr marL="1173438" indent="0">
              <a:buFontTx/>
              <a:buNone/>
              <a:defRPr sz="1600"/>
            </a:lvl4pPr>
            <a:lvl5pPr marL="1564584" indent="0">
              <a:buFontTx/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EE8C385B-C208-4106-8613-8BC5223A3F5C}"/>
              </a:ext>
            </a:extLst>
          </p:cNvPr>
          <p:cNvSpPr/>
          <p:nvPr userDrawn="1"/>
        </p:nvSpPr>
        <p:spPr>
          <a:xfrm>
            <a:off x="648087" y="4846672"/>
            <a:ext cx="7043531" cy="516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52" name="Текст 2">
            <a:extLst>
              <a:ext uri="{FF2B5EF4-FFF2-40B4-BE49-F238E27FC236}">
                <a16:creationId xmlns="" xmlns:a16="http://schemas.microsoft.com/office/drawing/2014/main" id="{7CEAFFC1-C332-47C7-9CFE-8FE0B3FD045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757731" y="2484487"/>
            <a:ext cx="2304000" cy="29259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1146" indent="0">
              <a:buNone/>
              <a:defRPr sz="1700" b="1"/>
            </a:lvl2pPr>
            <a:lvl3pPr marL="782292" indent="0">
              <a:buNone/>
              <a:defRPr sz="1500" b="1"/>
            </a:lvl3pPr>
            <a:lvl4pPr marL="1173438" indent="0">
              <a:buNone/>
              <a:defRPr sz="1400" b="1"/>
            </a:lvl4pPr>
            <a:lvl5pPr marL="1564584" indent="0">
              <a:buNone/>
              <a:defRPr sz="1400" b="1"/>
            </a:lvl5pPr>
            <a:lvl6pPr marL="1955730" indent="0">
              <a:buNone/>
              <a:defRPr sz="1400" b="1"/>
            </a:lvl6pPr>
            <a:lvl7pPr marL="2346876" indent="0">
              <a:buNone/>
              <a:defRPr sz="1400" b="1"/>
            </a:lvl7pPr>
            <a:lvl8pPr marL="2738022" indent="0">
              <a:buNone/>
              <a:defRPr sz="1400" b="1"/>
            </a:lvl8pPr>
            <a:lvl9pPr marL="3129168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4" name="Объект 2">
            <a:extLst>
              <a:ext uri="{FF2B5EF4-FFF2-40B4-BE49-F238E27FC236}">
                <a16:creationId xmlns="" xmlns:a16="http://schemas.microsoft.com/office/drawing/2014/main" id="{BDB58731-0025-45AA-B7E6-AE93EE2F276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7759260" y="2945191"/>
            <a:ext cx="2311011" cy="34628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391146" indent="0">
              <a:buFontTx/>
              <a:buNone/>
              <a:defRPr sz="1600"/>
            </a:lvl2pPr>
            <a:lvl3pPr marL="782292" indent="0">
              <a:buFontTx/>
              <a:buNone/>
              <a:defRPr sz="1600"/>
            </a:lvl3pPr>
            <a:lvl4pPr marL="1173438" indent="0">
              <a:buFontTx/>
              <a:buNone/>
              <a:defRPr sz="1600"/>
            </a:lvl4pPr>
            <a:lvl5pPr marL="1564584" indent="0">
              <a:buFontTx/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8" name="Объект 2">
            <a:extLst>
              <a:ext uri="{FF2B5EF4-FFF2-40B4-BE49-F238E27FC236}">
                <a16:creationId xmlns="" xmlns:a16="http://schemas.microsoft.com/office/drawing/2014/main" id="{E9331FB5-268A-4AC3-A50C-029CFF37D9C2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665571" y="2470407"/>
            <a:ext cx="2304000" cy="237626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391146" indent="0">
              <a:buFontTx/>
              <a:buNone/>
              <a:defRPr sz="1600"/>
            </a:lvl2pPr>
            <a:lvl3pPr marL="782292" indent="0">
              <a:buFontTx/>
              <a:buNone/>
              <a:defRPr sz="1600"/>
            </a:lvl3pPr>
            <a:lvl4pPr marL="1173438" indent="0">
              <a:buFontTx/>
              <a:buNone/>
              <a:defRPr sz="1600"/>
            </a:lvl4pPr>
            <a:lvl5pPr marL="1564584" indent="0">
              <a:buFontTx/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9" name="Объект 2">
            <a:extLst>
              <a:ext uri="{FF2B5EF4-FFF2-40B4-BE49-F238E27FC236}">
                <a16:creationId xmlns="" xmlns:a16="http://schemas.microsoft.com/office/drawing/2014/main" id="{073B8669-4C3C-4E00-85DA-6D255EE3B472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3037214" y="2470407"/>
            <a:ext cx="2304000" cy="237626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391146" indent="0">
              <a:buFontTx/>
              <a:buNone/>
              <a:defRPr sz="1600"/>
            </a:lvl2pPr>
            <a:lvl3pPr marL="782292" indent="0">
              <a:buFontTx/>
              <a:buNone/>
              <a:defRPr sz="1600"/>
            </a:lvl3pPr>
            <a:lvl4pPr marL="1173438" indent="0">
              <a:buFontTx/>
              <a:buNone/>
              <a:defRPr sz="1600"/>
            </a:lvl4pPr>
            <a:lvl5pPr marL="1564584" indent="0">
              <a:buFontTx/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0" name="Объект 2">
            <a:extLst>
              <a:ext uri="{FF2B5EF4-FFF2-40B4-BE49-F238E27FC236}">
                <a16:creationId xmlns="" xmlns:a16="http://schemas.microsoft.com/office/drawing/2014/main" id="{6D28D3A1-3506-42DA-8E0C-5D900B154BFB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5408857" y="2470407"/>
            <a:ext cx="2304000" cy="237626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391146" indent="0">
              <a:buFontTx/>
              <a:buNone/>
              <a:defRPr sz="1600"/>
            </a:lvl2pPr>
            <a:lvl3pPr marL="782292" indent="0">
              <a:buFontTx/>
              <a:buNone/>
              <a:defRPr sz="1600"/>
            </a:lvl3pPr>
            <a:lvl4pPr marL="1173438" indent="0">
              <a:buFontTx/>
              <a:buNone/>
              <a:defRPr sz="1600"/>
            </a:lvl4pPr>
            <a:lvl5pPr marL="1564584" indent="0">
              <a:buFontTx/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143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675" y="1237457"/>
            <a:ext cx="8020050" cy="2632440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675" y="3971414"/>
            <a:ext cx="8020050" cy="1825554"/>
          </a:xfrm>
        </p:spPr>
        <p:txBody>
          <a:bodyPr/>
          <a:lstStyle>
            <a:lvl1pPr marL="0" indent="0" algn="ctr">
              <a:buNone/>
              <a:defRPr sz="2100"/>
            </a:lvl1pPr>
            <a:lvl2pPr marL="391146" indent="0" algn="ctr">
              <a:buNone/>
              <a:defRPr sz="1700"/>
            </a:lvl2pPr>
            <a:lvl3pPr marL="782292" indent="0" algn="ctr">
              <a:buNone/>
              <a:defRPr sz="1500"/>
            </a:lvl3pPr>
            <a:lvl4pPr marL="1173438" indent="0" algn="ctr">
              <a:buNone/>
              <a:defRPr sz="1400"/>
            </a:lvl4pPr>
            <a:lvl5pPr marL="1564584" indent="0" algn="ctr">
              <a:buNone/>
              <a:defRPr sz="1400"/>
            </a:lvl5pPr>
            <a:lvl6pPr marL="1955730" indent="0" algn="ctr">
              <a:buNone/>
              <a:defRPr sz="1400"/>
            </a:lvl6pPr>
            <a:lvl7pPr marL="2346876" indent="0" algn="ctr">
              <a:buNone/>
              <a:defRPr sz="1400"/>
            </a:lvl7pPr>
            <a:lvl8pPr marL="2738022" indent="0" algn="ctr">
              <a:buNone/>
              <a:defRPr sz="1400"/>
            </a:lvl8pPr>
            <a:lvl9pPr marL="3129168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81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65" y="280935"/>
            <a:ext cx="1512396" cy="27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45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171" y="402569"/>
            <a:ext cx="9223058" cy="1461495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171" y="7008172"/>
            <a:ext cx="240601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B0CA2-EE7C-4F21-BC99-1B7BC45BB5B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2189" y="7008172"/>
            <a:ext cx="360902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2214" y="7008172"/>
            <a:ext cx="240601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95CB-C0AE-4384-84F4-5E78CCE15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3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19" r:id="rId3"/>
    <p:sldLayoutId id="2147483739" r:id="rId4"/>
    <p:sldLayoutId id="2147483736" r:id="rId5"/>
    <p:sldLayoutId id="2147483738" r:id="rId6"/>
    <p:sldLayoutId id="2147483737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20" r:id="rId14"/>
    <p:sldLayoutId id="2147483721" r:id="rId15"/>
    <p:sldLayoutId id="2147483722" r:id="rId16"/>
    <p:sldLayoutId id="2147483723" r:id="rId17"/>
    <p:sldLayoutId id="2147483740" r:id="rId18"/>
    <p:sldLayoutId id="2147483741" r:id="rId19"/>
    <p:sldLayoutId id="2147483742" r:id="rId20"/>
  </p:sldLayoutIdLst>
  <p:txStyles>
    <p:titleStyle>
      <a:lvl1pPr algn="l" defTabSz="782292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573" indent="-195573" algn="l" defTabSz="782292" rtl="0" eaLnBrk="1" latinLnBrk="0" hangingPunct="1">
        <a:lnSpc>
          <a:spcPct val="90000"/>
        </a:lnSpc>
        <a:spcBef>
          <a:spcPts val="85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6719" indent="-195573" algn="l" defTabSz="7822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77865" indent="-195573" algn="l" defTabSz="7822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1" indent="-195573" algn="l" defTabSz="7822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60157" indent="-195573" algn="l" defTabSz="7822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51303" indent="-195573" algn="l" defTabSz="7822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42449" indent="-195573" algn="l" defTabSz="7822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33595" indent="-195573" algn="l" defTabSz="7822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24741" indent="-195573" algn="l" defTabSz="7822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822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1146" algn="l" defTabSz="7822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82292" algn="l" defTabSz="7822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3438" algn="l" defTabSz="7822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64584" algn="l" defTabSz="7822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5730" algn="l" defTabSz="7822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46876" algn="l" defTabSz="7822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38022" algn="l" defTabSz="7822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29168" algn="l" defTabSz="7822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AEBF47-2662-48D1-B238-FBEE452D2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790" y="3780631"/>
            <a:ext cx="9679452" cy="2200275"/>
          </a:xfrm>
        </p:spPr>
        <p:txBody>
          <a:bodyPr>
            <a:normAutofit fontScale="90000"/>
          </a:bodyPr>
          <a:lstStyle/>
          <a:p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>ОТЧЕТ </a:t>
            </a:r>
            <a:br>
              <a:rPr lang="ru-RU" sz="2100" dirty="0" smtClean="0"/>
            </a:br>
            <a:r>
              <a:rPr lang="ru-RU" sz="2100" dirty="0" smtClean="0"/>
              <a:t>о прохождении производственной практики </a:t>
            </a:r>
            <a:br>
              <a:rPr lang="ru-RU" sz="2100" dirty="0" smtClean="0"/>
            </a:br>
            <a:r>
              <a:rPr lang="ru-RU" sz="2100" dirty="0" smtClean="0"/>
              <a:t>(преддипломной)</a:t>
            </a:r>
            <a:br>
              <a:rPr lang="ru-RU" sz="2100" dirty="0" smtClean="0"/>
            </a:br>
            <a:r>
              <a:rPr lang="ru-RU" sz="2100" dirty="0" smtClean="0"/>
              <a:t> </a:t>
            </a:r>
            <a:br>
              <a:rPr lang="ru-RU" sz="2100" dirty="0" smtClean="0"/>
            </a:b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>в период с </a:t>
            </a:r>
            <a:r>
              <a:rPr lang="ru-RU" sz="2100" dirty="0" smtClean="0"/>
              <a:t>«</a:t>
            </a:r>
            <a:r>
              <a:rPr lang="en-US" sz="2100" dirty="0" smtClean="0"/>
              <a:t>___</a:t>
            </a:r>
            <a:r>
              <a:rPr lang="ru-RU" sz="2100" dirty="0" smtClean="0"/>
              <a:t>» </a:t>
            </a:r>
            <a:r>
              <a:rPr lang="en-US" sz="2100" dirty="0" smtClean="0"/>
              <a:t>__________</a:t>
            </a:r>
            <a:r>
              <a:rPr lang="ru-RU" sz="2100" dirty="0" smtClean="0"/>
              <a:t> 20</a:t>
            </a:r>
            <a:r>
              <a:rPr lang="en-US" sz="2100" dirty="0" smtClean="0"/>
              <a:t>__</a:t>
            </a:r>
            <a:r>
              <a:rPr lang="ru-RU" sz="2100" dirty="0" smtClean="0"/>
              <a:t> </a:t>
            </a:r>
            <a:r>
              <a:rPr lang="ru-RU" sz="2100" dirty="0" smtClean="0"/>
              <a:t>г. по </a:t>
            </a:r>
            <a:r>
              <a:rPr lang="ru-RU" sz="2100" dirty="0"/>
              <a:t>«</a:t>
            </a:r>
            <a:r>
              <a:rPr lang="en-US" sz="2100" dirty="0"/>
              <a:t>___</a:t>
            </a:r>
            <a:r>
              <a:rPr lang="ru-RU" sz="2100" dirty="0"/>
              <a:t>» </a:t>
            </a:r>
            <a:r>
              <a:rPr lang="en-US" sz="2100" dirty="0"/>
              <a:t>__________</a:t>
            </a:r>
            <a:r>
              <a:rPr lang="ru-RU" sz="2100" dirty="0"/>
              <a:t> 20</a:t>
            </a:r>
            <a:r>
              <a:rPr lang="en-US" sz="2100" dirty="0"/>
              <a:t>__</a:t>
            </a:r>
            <a:r>
              <a:rPr lang="ru-RU" sz="2100" dirty="0"/>
              <a:t> г.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100" dirty="0" smtClean="0"/>
              <a:t>Специальность 38.02.04. Коммерция (по отраслям)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100" dirty="0" smtClean="0"/>
              <a:t/>
            </a:r>
            <a:br>
              <a:rPr lang="ru-RU" sz="2100" dirty="0" smtClean="0"/>
            </a:br>
            <a:endParaRPr lang="ru-RU" sz="2700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8EC7E33D-1387-4B56-A695-F4C72A50F4EE}"/>
              </a:ext>
            </a:extLst>
          </p:cNvPr>
          <p:cNvSpPr txBox="1">
            <a:spLocks/>
          </p:cNvSpPr>
          <p:nvPr/>
        </p:nvSpPr>
        <p:spPr bwMode="auto">
          <a:xfrm>
            <a:off x="426967" y="6084887"/>
            <a:ext cx="8712968" cy="126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ФИО обучающегося</a:t>
            </a: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  <a:r>
              <a:rPr lang="ru-RU" altLang="ru-RU" sz="2400" dirty="0" smtClean="0">
                <a:solidFill>
                  <a:srgbClr val="FF0000"/>
                </a:solidFill>
                <a:latin typeface="Calibri"/>
              </a:rPr>
              <a:t>____________________________________</a:t>
            </a:r>
            <a:endParaRPr lang="ru-RU" altLang="ru-RU" sz="2400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sz="2400" dirty="0">
                <a:solidFill>
                  <a:srgbClr val="FF0000"/>
                </a:solidFill>
                <a:latin typeface="Calibri"/>
              </a:rPr>
              <a:t>Группа: </a:t>
            </a:r>
            <a:r>
              <a:rPr lang="ru-RU" altLang="ru-RU" sz="2400" dirty="0" smtClean="0">
                <a:solidFill>
                  <a:srgbClr val="FF0000"/>
                </a:solidFill>
                <a:latin typeface="Calibri"/>
              </a:rPr>
              <a:t>_______________________________________________</a:t>
            </a:r>
            <a:endParaRPr lang="ru-RU" altLang="ru-RU" sz="2400" dirty="0">
              <a:solidFill>
                <a:srgbClr val="FF0000"/>
              </a:solidFill>
              <a:latin typeface="Calibri"/>
            </a:endParaRPr>
          </a:p>
          <a:p>
            <a:pPr lvl="0" algn="l" defTabSz="9144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ФИО Руководителя:  </a:t>
            </a:r>
            <a:r>
              <a:rPr lang="ru-RU" altLang="ru-RU" sz="2000" dirty="0" smtClean="0">
                <a:solidFill>
                  <a:srgbClr val="FF0000"/>
                </a:solidFill>
              </a:rPr>
              <a:t>___________________________________________</a:t>
            </a:r>
            <a:endParaRPr kumimoji="0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altLang="ru-RU" sz="2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ru-RU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ru-RU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altLang="ru-RU" sz="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7A02C01-F3A7-4DE2-9DF2-AD08FA482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90" y="194152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prstClr val="white"/>
                </a:solidFill>
                <a:latin typeface="Arial" charset="0"/>
              </a:rPr>
              <a:t>НЕГОСУДАРСТВЕННОЕ ОБРАЗОВАТЕЛЬНОЕ ЧАСТНОЕ УЧРЕЖДЕНИЕ ВЫСШЕГО ОБРАЗОВАНИЯ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prstClr val="white"/>
                </a:solidFill>
                <a:latin typeface="Arial" charset="0"/>
              </a:rPr>
              <a:t>«МОСКОВСКИЙ ФИНАНСОВО-ПРОМЫШЛЕННЫЙ УНИВЕРСИТЕТ «СИНЕРГИЯ»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prstClr val="white"/>
                </a:solidFill>
                <a:latin typeface="Arial" charset="0"/>
              </a:rPr>
              <a:t>Колледж «Синергия»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prstClr val="white"/>
                </a:solidFill>
                <a:latin typeface="Arial" charset="0"/>
              </a:rPr>
              <a:t>Кафедра</a:t>
            </a:r>
            <a:r>
              <a:rPr lang="en-US" altLang="ru-RU" sz="1200" b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ru-RU" altLang="ru-RU" sz="1200" b="1" dirty="0" smtClean="0">
                <a:solidFill>
                  <a:prstClr val="white"/>
                </a:solidFill>
                <a:latin typeface="Arial" charset="0"/>
              </a:rPr>
              <a:t>Коммерции и торгового дела </a:t>
            </a:r>
            <a:endParaRPr lang="ru-RU" altLang="ru-RU" sz="1200" b="1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80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679016"/>
            <a:ext cx="9687193" cy="332399"/>
          </a:xfrm>
        </p:spPr>
        <p:txBody>
          <a:bodyPr/>
          <a:lstStyle/>
          <a:p>
            <a:r>
              <a:rPr lang="ru-RU" sz="2400" dirty="0"/>
              <a:t>Характеристика основных и дополнительных  услуг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371187"/>
              </p:ext>
            </p:extLst>
          </p:nvPr>
        </p:nvGraphicFramePr>
        <p:xfrm>
          <a:off x="0" y="1836416"/>
          <a:ext cx="10693400" cy="4752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350"/>
                <a:gridCol w="2673350"/>
                <a:gridCol w="2673350"/>
                <a:gridCol w="2673350"/>
              </a:tblGrid>
              <a:tr h="128318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Основные </a:t>
                      </a:r>
                      <a:r>
                        <a:rPr lang="ru-RU" sz="1800" baseline="0" dirty="0" smtClean="0"/>
                        <a:t> услуги торговли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Характеристика основных</a:t>
                      </a:r>
                      <a:r>
                        <a:rPr lang="ru-RU" sz="1800" baseline="0" dirty="0" smtClean="0"/>
                        <a:t> услуг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Дополнительные услуги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/>
                        <a:t>Характеристика  дополнительных услуг </a:t>
                      </a:r>
                      <a:endParaRPr lang="ru-RU" sz="1800" dirty="0"/>
                    </a:p>
                  </a:txBody>
                  <a:tcPr/>
                </a:tc>
              </a:tr>
              <a:tr h="8673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73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73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73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8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1908423"/>
            <a:ext cx="9824904" cy="4536504"/>
          </a:xfrm>
        </p:spPr>
        <p:txBody>
          <a:bodyPr>
            <a:noAutofit/>
          </a:bodyPr>
          <a:lstStyle/>
          <a:p>
            <a:pPr marL="0" indent="539750"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 поставщиков компании, определение доли каждого поставщика в общем объеме поставок;</a:t>
            </a:r>
          </a:p>
          <a:p>
            <a:pPr marL="0" indent="539750"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характера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коммерческих связей 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поставщиками. Выявление возможных критериев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договорной работы, характеристика видов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торгового предприятия (порядок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сроки заключения договора-поставки, купли-продажи (контрактов, сделок, закупочных актов и др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.));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схему последовательности </a:t>
            </a:r>
            <a:r>
              <a:rPr lang="ru-RU" sz="1800" i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при заключении </a:t>
            </a: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договоров;</a:t>
            </a:r>
            <a:endParaRPr lang="ru-RU" sz="1800" i="1" dirty="0">
              <a:solidFill>
                <a:srgbClr val="EB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условий работы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деловыми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партнерами и поставщиками товаров;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документального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оформления договорных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1800" i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схему этапов работы торгового предприятия с </a:t>
            </a: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поставщиками;</a:t>
            </a:r>
          </a:p>
          <a:p>
            <a:pPr marL="0" indent="539750"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фактического порядка поставки товаров и условий их оплаты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поставщикам;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Привести </a:t>
            </a:r>
            <a:r>
              <a:rPr lang="ru-RU" sz="1800" i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сопроводительных документов поставки </a:t>
            </a: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товаров.</a:t>
            </a:r>
            <a:endParaRPr lang="ru-RU" sz="1800" i="1" dirty="0">
              <a:solidFill>
                <a:srgbClr val="EB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3818" y="468263"/>
            <a:ext cx="9687193" cy="664797"/>
          </a:xfrm>
        </p:spPr>
        <p:txBody>
          <a:bodyPr/>
          <a:lstStyle/>
          <a:p>
            <a:r>
              <a:rPr lang="ru-RU" sz="2400" dirty="0"/>
              <a:t>Обзор деловых партнеров и поставщиков: организация коммерческих связей и договорной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1952572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56" y="153166"/>
            <a:ext cx="8695452" cy="78276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sz="2700" b="1" dirty="0">
                <a:solidFill>
                  <a:srgbClr val="E60000"/>
                </a:solidFill>
                <a:latin typeface="Arial Black" panose="020B0A04020102020204" pitchFamily="34" charset="0"/>
              </a:rPr>
              <a:t>Расчеты по выбору поставщика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8974" y="1188343"/>
            <a:ext cx="8695452" cy="564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«Альтернатива выбора поставщика»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466E185E-BACB-4D32-80CD-37163E25D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542995"/>
              </p:ext>
            </p:extLst>
          </p:nvPr>
        </p:nvGraphicFramePr>
        <p:xfrm>
          <a:off x="417873" y="2411502"/>
          <a:ext cx="5832647" cy="4428107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10453847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109471107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1417743783"/>
                    </a:ext>
                  </a:extLst>
                </a:gridCol>
                <a:gridCol w="638485">
                  <a:extLst>
                    <a:ext uri="{9D8B030D-6E8A-4147-A177-3AD203B41FA5}">
                      <a16:colId xmlns:a16="http://schemas.microsoft.com/office/drawing/2014/main" xmlns="" val="2077726812"/>
                    </a:ext>
                  </a:extLst>
                </a:gridCol>
                <a:gridCol w="868889">
                  <a:extLst>
                    <a:ext uri="{9D8B030D-6E8A-4147-A177-3AD203B41FA5}">
                      <a16:colId xmlns:a16="http://schemas.microsoft.com/office/drawing/2014/main" xmlns="" val="3407964600"/>
                    </a:ext>
                  </a:extLst>
                </a:gridCol>
                <a:gridCol w="868889">
                  <a:extLst>
                    <a:ext uri="{9D8B030D-6E8A-4147-A177-3AD203B41FA5}">
                      <a16:colId xmlns:a16="http://schemas.microsoft.com/office/drawing/2014/main" xmlns="" val="3139421326"/>
                    </a:ext>
                  </a:extLst>
                </a:gridCol>
              </a:tblGrid>
              <a:tr h="344653"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Критерий выбора</a:t>
                      </a:r>
                    </a:p>
                    <a:p>
                      <a:pPr algn="ctr"/>
                      <a:r>
                        <a:rPr lang="ru-RU" dirty="0">
                          <a:effectLst/>
                        </a:rPr>
                        <a:t>поставщика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</a:rPr>
                        <a:t>Значи-мость крите-рия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Поставщики</a:t>
                      </a:r>
                    </a:p>
                  </a:txBody>
                  <a:tcPr marL="28575" marR="28575" marT="28575" marB="285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2911720"/>
                  </a:ext>
                </a:extLst>
              </a:tr>
              <a:tr h="344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Поставщик 1</a:t>
                      </a:r>
                    </a:p>
                  </a:txBody>
                  <a:tcPr marL="28575" marR="28575" marT="28575" marB="285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Поставщик 2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9969024"/>
                  </a:ext>
                </a:extLst>
              </a:tr>
              <a:tr h="482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оценка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балл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effectLst/>
                        </a:rPr>
                        <a:t>оценка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балл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25352509"/>
                  </a:ext>
                </a:extLst>
              </a:tr>
              <a:tr h="344653">
                <a:tc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</a:rPr>
                        <a:t>1.Надежность поставки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0,30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6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1.8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2,1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3526775"/>
                  </a:ext>
                </a:extLst>
              </a:tr>
              <a:tr h="344653">
                <a:tc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</a:rPr>
                        <a:t>2. Цена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0,25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1.75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6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1,5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1696299"/>
                  </a:ext>
                </a:extLst>
              </a:tr>
              <a:tr h="344653">
                <a:tc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</a:rPr>
                        <a:t>3.Качество товара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0,15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9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1.35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1,2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7834108"/>
                  </a:ext>
                </a:extLst>
              </a:tr>
              <a:tr h="344653">
                <a:tc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</a:rPr>
                        <a:t>4. Условия платежа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0,15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0,45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0,6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2548583"/>
                  </a:ext>
                </a:extLst>
              </a:tr>
              <a:tr h="620375">
                <a:tc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</a:rPr>
                        <a:t>5.Возможность вне-плановых поставок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0,10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0.8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0,7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6257381"/>
                  </a:ext>
                </a:extLst>
              </a:tr>
              <a:tr h="620375">
                <a:tc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</a:rPr>
                        <a:t>6.Финансовое состояние поставщика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0,05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0.1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0,2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7530965"/>
                  </a:ext>
                </a:extLst>
              </a:tr>
              <a:tr h="344653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ИТОГО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1,00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-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6,25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-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6,3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89032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E8F26817-59EC-47F0-8BFE-6A7FCA4B8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284" y="1693167"/>
            <a:ext cx="676875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расчета рейтинга поставщика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DE5344C-3970-4EE5-80B2-C89F0079F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847938"/>
              </p:ext>
            </p:extLst>
          </p:nvPr>
        </p:nvGraphicFramePr>
        <p:xfrm>
          <a:off x="6354812" y="2411504"/>
          <a:ext cx="4176462" cy="4424839"/>
        </p:xfrm>
        <a:graphic>
          <a:graphicData uri="http://schemas.openxmlformats.org/drawingml/2006/table">
            <a:tbl>
              <a:tblPr/>
              <a:tblGrid>
                <a:gridCol w="1447840">
                  <a:extLst>
                    <a:ext uri="{9D8B030D-6E8A-4147-A177-3AD203B41FA5}">
                      <a16:colId xmlns:a16="http://schemas.microsoft.com/office/drawing/2014/main" xmlns="" val="1923460023"/>
                    </a:ext>
                  </a:extLst>
                </a:gridCol>
                <a:gridCol w="1406076">
                  <a:extLst>
                    <a:ext uri="{9D8B030D-6E8A-4147-A177-3AD203B41FA5}">
                      <a16:colId xmlns:a16="http://schemas.microsoft.com/office/drawing/2014/main" xmlns="" val="3299102371"/>
                    </a:ext>
                  </a:extLst>
                </a:gridCol>
                <a:gridCol w="1322546">
                  <a:extLst>
                    <a:ext uri="{9D8B030D-6E8A-4147-A177-3AD203B41FA5}">
                      <a16:colId xmlns:a16="http://schemas.microsoft.com/office/drawing/2014/main" xmlns="" val="2758388090"/>
                    </a:ext>
                  </a:extLst>
                </a:gridCol>
              </a:tblGrid>
              <a:tr h="52498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Параметры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Поставщик А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Поставщик В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3974655"/>
                  </a:ext>
                </a:extLst>
              </a:tr>
              <a:tr h="52498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Цена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100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100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79091027"/>
                  </a:ext>
                </a:extLst>
              </a:tr>
              <a:tr h="52498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Брак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5%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нет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7009527"/>
                  </a:ext>
                </a:extLst>
              </a:tr>
              <a:tr h="524981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Влажность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10%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12%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2642753"/>
                  </a:ext>
                </a:extLst>
              </a:tr>
              <a:tr h="52498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Срок доставки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 дней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5 дней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4869309"/>
                  </a:ext>
                </a:extLst>
              </a:tr>
              <a:tr h="899967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Стоимость доставки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2240233"/>
                  </a:ext>
                </a:extLst>
              </a:tr>
              <a:tr h="899967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Условия оплаты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Предоплата 100%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По факту поставки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9771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313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228" y="979197"/>
            <a:ext cx="9133036" cy="1145250"/>
          </a:xfrm>
        </p:spPr>
        <p:txBody>
          <a:bodyPr/>
          <a:lstStyle/>
          <a:p>
            <a:r>
              <a:rPr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387" y="1931338"/>
            <a:ext cx="9262870" cy="352650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58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859" y="2677939"/>
            <a:ext cx="10081683" cy="635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64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64" dirty="0">
                <a:latin typeface="Times New Roman" pitchFamily="18" charset="0"/>
                <a:cs typeface="Times New Roman" pitchFamily="18" charset="0"/>
              </a:rPr>
            </a:br>
            <a:endParaRPr lang="ru-RU" sz="1764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4387" y="2307737"/>
            <a:ext cx="10081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 поставщиков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общих объемах поставок представлена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таблице: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700377"/>
              </p:ext>
            </p:extLst>
          </p:nvPr>
        </p:nvGraphicFramePr>
        <p:xfrm>
          <a:off x="1932012" y="2756526"/>
          <a:ext cx="7145294" cy="240172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34800"/>
                <a:gridCol w="3428729"/>
                <a:gridCol w="2381765"/>
              </a:tblGrid>
              <a:tr h="33911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5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Доля поставщиков в общем объёме поставок</a:t>
                      </a:r>
                      <a:endParaRPr lang="ru-RU" sz="1500" baseline="0" dirty="0">
                        <a:latin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6940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№ </a:t>
                      </a:r>
                      <a:r>
                        <a:rPr lang="ru-RU" sz="20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lang="ru-RU" sz="2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20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endParaRPr lang="ru-RU" sz="1700" dirty="0"/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r>
                        <a:rPr lang="ru-RU" sz="1500" b="1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Название фирмы</a:t>
                      </a:r>
                      <a:endParaRPr lang="ru-RU" sz="1500" baseline="0" dirty="0">
                        <a:latin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поставок, %</a:t>
                      </a:r>
                      <a:endParaRPr lang="ru-RU" sz="1700" dirty="0"/>
                    </a:p>
                  </a:txBody>
                  <a:tcPr marL="100817" marR="100817" marT="50408" marB="50408"/>
                </a:tc>
              </a:tr>
              <a:tr h="40694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1.</a:t>
                      </a:r>
                      <a:endParaRPr lang="ru-RU" sz="1700" dirty="0"/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en-US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Choke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b="0" baseline="0" dirty="0">
                        <a:latin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r>
                        <a:rPr lang="ru-RU" sz="1700" b="0" dirty="0" smtClean="0"/>
                        <a:t>25,6</a:t>
                      </a:r>
                      <a:endParaRPr lang="ru-RU" sz="1700" b="0" dirty="0"/>
                    </a:p>
                  </a:txBody>
                  <a:tcPr marL="100817" marR="100817" marT="50408" marB="50408"/>
                </a:tc>
              </a:tr>
              <a:tr h="434846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2.</a:t>
                      </a:r>
                      <a:endParaRPr lang="ru-RU" sz="1700" dirty="0"/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8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Flying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Eagle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Skates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»</a:t>
                      </a:r>
                      <a:endParaRPr lang="ru-RU" sz="1800" b="0" baseline="0" dirty="0">
                        <a:latin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dirty="0" smtClean="0"/>
                        <a:t>15,5</a:t>
                      </a:r>
                      <a:endParaRPr lang="ru-RU" sz="1700" dirty="0"/>
                    </a:p>
                  </a:txBody>
                  <a:tcPr marL="100817" marR="100817" marT="50408" marB="50408"/>
                </a:tc>
              </a:tr>
              <a:tr h="40694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3.</a:t>
                      </a:r>
                      <a:endParaRPr lang="ru-RU" sz="1700" dirty="0"/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«FR </a:t>
                      </a:r>
                      <a:r>
                        <a:rPr lang="ru-RU" sz="18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Skates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» </a:t>
                      </a:r>
                      <a:endParaRPr lang="ru-RU" sz="1800" b="0" baseline="0" dirty="0">
                        <a:latin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35,6</a:t>
                      </a:r>
                      <a:endParaRPr lang="ru-RU" sz="1700" dirty="0"/>
                    </a:p>
                  </a:txBody>
                  <a:tcPr marL="100817" marR="100817" marT="50408" marB="50408"/>
                </a:tc>
              </a:tr>
              <a:tr h="406940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4.</a:t>
                      </a:r>
                      <a:endParaRPr lang="ru-RU" sz="1700" dirty="0"/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«Компания ССМ». </a:t>
                      </a:r>
                      <a:endParaRPr lang="ru-RU" sz="1800" b="0" baseline="0" dirty="0">
                        <a:latin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23,3</a:t>
                      </a:r>
                      <a:endParaRPr lang="ru-RU" sz="1700" dirty="0"/>
                    </a:p>
                  </a:txBody>
                  <a:tcPr marL="100817" marR="100817" marT="50408" marB="50408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63818" y="5354523"/>
            <a:ext cx="9368274" cy="36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64" b="1" dirty="0" smtClean="0">
                <a:latin typeface="Times New Roman" pitchFamily="18" charset="0"/>
                <a:cs typeface="Times New Roman" pitchFamily="18" charset="0"/>
              </a:rPr>
              <a:t>Анализ:</a:t>
            </a:r>
            <a:r>
              <a:rPr lang="ru-RU" sz="1764" dirty="0" smtClean="0">
                <a:latin typeface="Times New Roman" pitchFamily="18" charset="0"/>
                <a:cs typeface="Times New Roman" pitchFamily="18" charset="0"/>
              </a:rPr>
              <a:t>  Из </a:t>
            </a:r>
            <a:r>
              <a:rPr lang="ru-RU" sz="1764" dirty="0">
                <a:latin typeface="Times New Roman" pitchFamily="18" charset="0"/>
                <a:cs typeface="Times New Roman" pitchFamily="18" charset="0"/>
              </a:rPr>
              <a:t>таблицы видно, что наибольшую долю в общем объеме </a:t>
            </a:r>
            <a:r>
              <a:rPr lang="ru-RU" sz="1764" dirty="0" smtClean="0">
                <a:latin typeface="Times New Roman" pitchFamily="18" charset="0"/>
                <a:cs typeface="Times New Roman" pitchFamily="18" charset="0"/>
              </a:rPr>
              <a:t>поставок занимает …</a:t>
            </a:r>
            <a:endParaRPr lang="ru-RU" sz="1544" dirty="0">
              <a:latin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3818" y="302063"/>
            <a:ext cx="9687193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7822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969" b="1" kern="120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580"/>
              </a:spcBef>
            </a:pPr>
            <a:r>
              <a:rPr lang="ru-RU" sz="2400" dirty="0"/>
              <a:t>Участие в установлении контактов с поставщиками (деловыми партнерами) и  организации договорной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1879100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769" y="494289"/>
            <a:ext cx="9133036" cy="332399"/>
          </a:xfrm>
        </p:spPr>
        <p:txBody>
          <a:bodyPr/>
          <a:lstStyle/>
          <a:p>
            <a:r>
              <a:rPr lang="ru-RU" sz="2400" dirty="0" smtClean="0"/>
              <a:t>Пример схемы расчётов между предприятиями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10196" y="6514466"/>
            <a:ext cx="8468285" cy="4631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7822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00" b="1" kern="120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endParaRPr sz="154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3. Структура договора поставки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0597" name="Picture 5" descr="C:\Users\chere\OneDrive\Рабочий стол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263" y="1908423"/>
            <a:ext cx="6584048" cy="4472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281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164" y="468263"/>
            <a:ext cx="9133036" cy="332399"/>
          </a:xfrm>
        </p:spPr>
        <p:txBody>
          <a:bodyPr/>
          <a:lstStyle/>
          <a:p>
            <a:r>
              <a:rPr lang="ru-RU" sz="2400" dirty="0" smtClean="0"/>
              <a:t>Анализ структуры покупателей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51133" y="5868863"/>
            <a:ext cx="7875098" cy="1344701"/>
          </a:xfrm>
          <a:prstGeom prst="rect">
            <a:avLst/>
          </a:prstGeom>
        </p:spPr>
        <p:txBody>
          <a:bodyPr wrap="square" lIns="88366" tIns="44183" rIns="88366" bIns="44183">
            <a:spAutoFit/>
          </a:bodyPr>
          <a:lstStyle/>
          <a:p>
            <a:pPr indent="429538" algn="ctr"/>
            <a:endParaRPr lang="ru-RU" sz="2315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29538" algn="ctr"/>
            <a:endParaRPr lang="ru-RU" sz="2315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29538" algn="ctr"/>
            <a:r>
              <a:rPr lang="ru-RU" sz="1764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Рисунок </a:t>
            </a:r>
            <a:r>
              <a:rPr lang="ru-RU" sz="1764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</a:t>
            </a:r>
            <a:r>
              <a:rPr lang="ru-RU" sz="1764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покупателей спортивных товаров по уровню дохода на одного члена семьи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816070"/>
              </p:ext>
            </p:extLst>
          </p:nvPr>
        </p:nvGraphicFramePr>
        <p:xfrm>
          <a:off x="738188" y="2481495"/>
          <a:ext cx="9262547" cy="3819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9596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4" y="468263"/>
            <a:ext cx="9687193" cy="664797"/>
          </a:xfrm>
        </p:spPr>
        <p:txBody>
          <a:bodyPr/>
          <a:lstStyle/>
          <a:p>
            <a:r>
              <a:rPr lang="ru-RU" sz="2400" dirty="0" smtClean="0"/>
              <a:t>Анализ </a:t>
            </a:r>
            <a:r>
              <a:rPr lang="ru-RU" sz="2400" dirty="0"/>
              <a:t>товарного ассортимента:  характеристика, оценка показателей </a:t>
            </a:r>
            <a:r>
              <a:rPr lang="ru-RU" sz="2400" dirty="0" smtClean="0"/>
              <a:t>качества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1980431"/>
            <a:ext cx="9824904" cy="442762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товарного ассортимента коммерческой организации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ассортимента и доля товарных групп в общем объеме товарооборота 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Привести формулу для расчета удельного веса товарных групп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товарный ассортимент в табличной форме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АВС-анализ товарных позиций  предприятия – базы практики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04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818" y="540271"/>
            <a:ext cx="9687193" cy="332399"/>
          </a:xfrm>
        </p:spPr>
        <p:txBody>
          <a:bodyPr/>
          <a:lstStyle/>
          <a:p>
            <a:r>
              <a:rPr lang="ru-RU" sz="2400" dirty="0"/>
              <a:t>Применение метода АВС-анализа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1836414"/>
            <a:ext cx="9824904" cy="4752529"/>
          </a:xfrm>
        </p:spPr>
        <p:txBody>
          <a:bodyPr>
            <a:noAutofit/>
          </a:bodyPr>
          <a:lstStyle/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проведения АВС-анализа 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ABC-анализ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 проводится в несколько этапов.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его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Определение номенклатуры продукции предприятия. Определяем  объект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анализа и параметр, по которому его следует изучать. Чаще всего объектами ABC-анализа становятся ресурсы, поставщики, запасы, отдельные товары и товарные группы. 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доходности (прибыльности, оборачиваемости) по каждой товарной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доли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доходности нарастающим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итогом.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Классификация товаров (ABC) по ценности для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предприятия: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«А»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максимально ценные товары, занимают 20% ассортимента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приносят 80% прибыли от продаж;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«В»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малоценные товары, занимают 30% ассортимента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15% продаж;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 востребованные товары, занимают 50%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обеспечивают 5% прибылей от продаж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Составление резюме (вывод на основе анализа и предложения)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93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41822" y="468263"/>
            <a:ext cx="9687193" cy="332399"/>
          </a:xfrm>
        </p:spPr>
        <p:txBody>
          <a:bodyPr/>
          <a:lstStyle/>
          <a:p>
            <a:r>
              <a:rPr lang="ru-RU" sz="2400" dirty="0"/>
              <a:t>АВС-анализ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A0B5EE4-AFC5-4A90-AA01-F9AC14527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268" y="1908423"/>
            <a:ext cx="792088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7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346618"/>
            <a:ext cx="9687193" cy="997196"/>
          </a:xfrm>
        </p:spPr>
        <p:txBody>
          <a:bodyPr/>
          <a:lstStyle/>
          <a:p>
            <a:r>
              <a:rPr lang="ru-RU" sz="2400" dirty="0"/>
              <a:t>Краткая характеристика товарного ассортимента, реализуемого в </a:t>
            </a:r>
            <a:r>
              <a:rPr lang="ru-RU" sz="2400" dirty="0" smtClean="0"/>
              <a:t>магазине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36" y="1908423"/>
            <a:ext cx="7334308" cy="42835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58268" y="6372919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5. Пример АВС анализа.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арактеристика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ассортимента, реализуемого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81607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13" y="684287"/>
            <a:ext cx="9687193" cy="332399"/>
          </a:xfrm>
        </p:spPr>
        <p:txBody>
          <a:bodyPr/>
          <a:lstStyle/>
          <a:p>
            <a:r>
              <a:rPr lang="ru-RU" sz="2400" dirty="0" smtClean="0"/>
              <a:t>Содержание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140" y="1764407"/>
            <a:ext cx="9793088" cy="6552728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характеристика коммерческого предприятия сферы обращения</a:t>
            </a:r>
          </a:p>
          <a:p>
            <a:pPr marL="51435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ru-RU" sz="14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-аналитическая часть.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 информации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объекте и предмете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</a:t>
            </a:r>
            <a:endParaRPr lang="ru-RU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 Обзор основных направлений деятельности коммерческого предприятия. Анализ основных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дополнительных услуг, оказываемых в  торговом предприятии</a:t>
            </a:r>
            <a:endParaRPr lang="ru-RU" sz="14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2.2. Обзор деловых партнеров и поставщиков: организация коммерческих связей и договорной работы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2.3.  Анализ товарного ассортимента:  характеристика, оценка показателей качества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2.4.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и оценка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практики. Обзор торгово-технологического оборудования. Анализ складских операций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2.5.  Анализ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оценка методов размещения и выкладки товаров на торговом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2.6.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 оценка торгово-технологических операций по доставке, разгрузке, приемке товаров,  организации хранения товарных запасов, подготовке товаров к продаже, их выкладке и реализации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2.7. Анализ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финансово-экономических показателей коммерческой деятельности (анализ статистических величин в коммерческой деятельности на основе использования  основных методов и приемов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статистики)</a:t>
            </a:r>
            <a:endParaRPr lang="ru-RU" sz="1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Экспериментально-практическая работа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Прохождение обучающимся завершающего этапа практической подготовки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менеджера по продажам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(базовой подготовки), развитие общих и профессиональных компетенций и подготовка к выполнению ВКР – дипломной работы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 </a:t>
            </a:r>
            <a:r>
              <a:rPr lang="en-US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SWOT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-анализ коммерческой деятельности предприятия сферы обращения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3.2. Выявление проблем и оценка коммерческой деятельности предприятия – базы практики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3.3. Формирование предложений по совершенствованию работы предприятия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Заключение</a:t>
            </a:r>
            <a:endParaRPr lang="ru-RU" sz="1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Список используемой литературы (5-6 источников)</a:t>
            </a:r>
            <a:endParaRPr lang="ru-RU" sz="1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68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394963" y="1836415"/>
            <a:ext cx="9824904" cy="45716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7E1EDB8-2F8C-4870-8C72-816809617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697351"/>
              </p:ext>
            </p:extLst>
          </p:nvPr>
        </p:nvGraphicFramePr>
        <p:xfrm>
          <a:off x="0" y="1764407"/>
          <a:ext cx="10693401" cy="4824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7593">
                  <a:extLst>
                    <a:ext uri="{9D8B030D-6E8A-4147-A177-3AD203B41FA5}">
                      <a16:colId xmlns:a16="http://schemas.microsoft.com/office/drawing/2014/main" xmlns="" val="999388520"/>
                    </a:ext>
                  </a:extLst>
                </a:gridCol>
                <a:gridCol w="1857871">
                  <a:extLst>
                    <a:ext uri="{9D8B030D-6E8A-4147-A177-3AD203B41FA5}">
                      <a16:colId xmlns:a16="http://schemas.microsoft.com/office/drawing/2014/main" xmlns="" val="2085161384"/>
                    </a:ext>
                  </a:extLst>
                </a:gridCol>
                <a:gridCol w="1652252">
                  <a:extLst>
                    <a:ext uri="{9D8B030D-6E8A-4147-A177-3AD203B41FA5}">
                      <a16:colId xmlns:a16="http://schemas.microsoft.com/office/drawing/2014/main" xmlns="" val="3405509639"/>
                    </a:ext>
                  </a:extLst>
                </a:gridCol>
                <a:gridCol w="1412566">
                  <a:extLst>
                    <a:ext uri="{9D8B030D-6E8A-4147-A177-3AD203B41FA5}">
                      <a16:colId xmlns:a16="http://schemas.microsoft.com/office/drawing/2014/main" xmlns="" val="3131609598"/>
                    </a:ext>
                  </a:extLst>
                </a:gridCol>
                <a:gridCol w="1803119">
                  <a:extLst>
                    <a:ext uri="{9D8B030D-6E8A-4147-A177-3AD203B41FA5}">
                      <a16:colId xmlns:a16="http://schemas.microsoft.com/office/drawing/2014/main" xmlns="" val="611252775"/>
                    </a:ext>
                  </a:extLst>
                </a:gridCol>
              </a:tblGrid>
              <a:tr h="1802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Ед.изм.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Отклонение в сумме (+-)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04361335"/>
                  </a:ext>
                </a:extLst>
              </a:tr>
              <a:tr h="60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3=2-1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19168263"/>
                  </a:ext>
                </a:extLst>
              </a:tr>
              <a:tr h="618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Запасы товаров на н.г.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Тыс.руб.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50190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54150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3960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74035222"/>
                  </a:ext>
                </a:extLst>
              </a:tr>
              <a:tr h="60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Поступление товаров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Тыс.руб.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205670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300760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95090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46701753"/>
                  </a:ext>
                </a:extLst>
              </a:tr>
              <a:tr h="60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Реализация товаров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Тыс.руб.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201710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310830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109120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35250201"/>
                  </a:ext>
                </a:extLst>
              </a:tr>
              <a:tr h="60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Запасы товаров на к.г.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Тыс.руб.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54150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44080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-10070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89240900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58B5D47B-A88A-4944-8629-3AC258B57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271"/>
            <a:ext cx="8565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rPr>
              <a:t>Товарные запасы за 2019-2020 </a:t>
            </a:r>
            <a:r>
              <a:rPr lang="ru-RU" altLang="ru-RU" sz="2400" b="1" dirty="0" err="1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rPr>
              <a:t>г.г</a:t>
            </a:r>
            <a:r>
              <a:rPr lang="ru-RU" altLang="ru-RU" sz="2400" b="1" dirty="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rPr>
              <a:t>. (тыс.руб.)</a:t>
            </a:r>
          </a:p>
        </p:txBody>
      </p:sp>
    </p:spTree>
    <p:extLst>
      <p:ext uri="{BB962C8B-B14F-4D97-AF65-F5344CB8AC3E}">
        <p14:creationId xmlns:p14="http://schemas.microsoft.com/office/powerpoint/2010/main" val="3594885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346615"/>
            <a:ext cx="9687193" cy="997196"/>
          </a:xfrm>
        </p:spPr>
        <p:txBody>
          <a:bodyPr/>
          <a:lstStyle/>
          <a:p>
            <a:r>
              <a:rPr lang="ru-RU" sz="2400" dirty="0" smtClean="0"/>
              <a:t>Характеристика </a:t>
            </a:r>
            <a:r>
              <a:rPr lang="ru-RU" sz="2400" dirty="0"/>
              <a:t>и оценка  материально – технической базы </a:t>
            </a:r>
            <a:r>
              <a:rPr lang="ru-RU" sz="2400" dirty="0" smtClean="0"/>
              <a:t>практики. Обзор </a:t>
            </a:r>
            <a:r>
              <a:rPr lang="ru-RU" sz="2400" dirty="0"/>
              <a:t>торгово-технологического оборудования. Анализ складских операций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2672" y="1836415"/>
            <a:ext cx="96871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базы торгового предприятия (место расположения розничного торгового предприятия и доступность его для покупателей; архитектурное решение фасада здания;  размер торговой и складской площадей, состав торгово-технологического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оборудования);</a:t>
            </a:r>
          </a:p>
          <a:p>
            <a:pPr algn="just"/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планировки торгового зала  магазина (выявление видов и принципов планировочных решений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групп помещений (торговые и неторговые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торгового зала,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установочной и экспозиционной площадей.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соответствия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требованиям обеспечения качества и безопасности реализуемых товаров и оказываемых услуг, создания условий для рационального выбора товаров потребителями.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4249160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6760659"/>
            <a:ext cx="9687193" cy="276999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Рисунок 6. Пример планировки торгового зала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16" y="1908423"/>
            <a:ext cx="6480719" cy="4366797"/>
          </a:xfr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58B5D47B-A88A-4944-8629-3AC258B57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271"/>
            <a:ext cx="54970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 smtClean="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rPr>
              <a:t>Планировка торгового зала</a:t>
            </a:r>
            <a:endParaRPr lang="ru-RU" altLang="ru-RU" sz="2400" b="1" dirty="0">
              <a:solidFill>
                <a:srgbClr val="E6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892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0156" y="6732959"/>
            <a:ext cx="9687193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7822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00" b="1" kern="120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Рисунок 7.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планограммы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магазина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3" y="1836415"/>
            <a:ext cx="9937104" cy="467419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4172" y="437124"/>
            <a:ext cx="9687193" cy="332399"/>
          </a:xfrm>
        </p:spPr>
        <p:txBody>
          <a:bodyPr/>
          <a:lstStyle/>
          <a:p>
            <a:r>
              <a:rPr lang="ru-RU" sz="2400" dirty="0" err="1"/>
              <a:t>Планограмма</a:t>
            </a:r>
            <a:r>
              <a:rPr lang="ru-RU" sz="2400" dirty="0"/>
              <a:t> магазина</a:t>
            </a:r>
          </a:p>
        </p:txBody>
      </p:sp>
    </p:spTree>
    <p:extLst>
      <p:ext uri="{BB962C8B-B14F-4D97-AF65-F5344CB8AC3E}">
        <p14:creationId xmlns:p14="http://schemas.microsoft.com/office/powerpoint/2010/main" val="1091047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56" y="324247"/>
            <a:ext cx="9687193" cy="664797"/>
          </a:xfrm>
        </p:spPr>
        <p:txBody>
          <a:bodyPr/>
          <a:lstStyle/>
          <a:p>
            <a:pPr marL="0" indent="0"/>
            <a:r>
              <a:rPr lang="ru-RU" sz="2400" dirty="0"/>
              <a:t>Обзор торгово-технологического оборудования. Анализ складских операций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892" y="1836415"/>
            <a:ext cx="9841719" cy="468052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нормативной документацией, устанавливающей правила безопасности труда при эксплуатации торгового оборудования (общие и специфичные для каждого вида торгового оборудования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 торгово-технологического оборудования предприятия.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видов торговой мебели,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торговом предприятии (отобразить на рисунке, фото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работы с разными видами торговой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мебели,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принципами ее размещения и правилами ухода в зависимости от вида торгового предприятия и реализуемого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схемы размещения торгового оборудования в торговом зале (фото);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расчеты эффективности использования торгового оборудования (фондоотдача, </a:t>
            </a:r>
            <a:r>
              <a:rPr lang="ru-RU" sz="1600" i="1" dirty="0" err="1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фондоемкость</a:t>
            </a:r>
            <a:r>
              <a:rPr lang="ru-RU" sz="16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фондовооруженность</a:t>
            </a:r>
            <a:r>
              <a:rPr lang="ru-RU" sz="16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соответствия перечня торгово-технологического оборудования и торгового инвентаря, применяемого в магазине, его профилю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оценка рациональности использования торговой мебели, ее достаточности с учетом профиля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магазина;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 контрольно-кассовых машин (ККМ), имеющихся в магазине, ознакомление с правилами эксплуатации и техники безопасности работы на них. Приобретение умений по подготовке контрольно-кассовой машины к эксплуатации, самостоятельной работы на них.  Описание последовательности действий при работе на ККМ.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торгового оборудования, торговой мебели и инвентаря, эксплуатируемыми торговым предприятием,   представить в виде фотографий, рисунков</a:t>
            </a:r>
            <a:endParaRPr lang="ru-RU" sz="1600" i="1" dirty="0">
              <a:solidFill>
                <a:srgbClr val="EB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80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BEEBFC-B2CB-4F7D-A9CF-35F747E5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73" y="679015"/>
            <a:ext cx="9687193" cy="332399"/>
          </a:xfrm>
        </p:spPr>
        <p:txBody>
          <a:bodyPr/>
          <a:lstStyle/>
          <a:p>
            <a:r>
              <a:rPr lang="ru-RU" sz="2400" dirty="0"/>
              <a:t>Пример анализа площади торгового зала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874405-58CA-4F30-9D53-45A3590E4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180" y="3996655"/>
            <a:ext cx="9937104" cy="3340444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магазина 80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из них торговая площадь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м2.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эффективности использования общей площади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магазина:  60:80=0,75.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Коэффициент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0,6 – это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означает, что торговая площадь используется эффективно.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торговая площадь магазина – 80 м2, а оборудование занимает в нём в общей сложности 23,3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(1,9*1,2*2+1,2*1,5*4+1,7 *0,7*6+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0,8*1,5*2+1*2*1)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Ку=23,3/80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=0,29.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показал, что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торговом зале оборудования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для выкладки товаров, перегруженность торгового зала  торговым оборудованием не выявлена.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E0644D1E-6AEB-4595-B4F8-73EAEC951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88263"/>
              </p:ext>
            </p:extLst>
          </p:nvPr>
        </p:nvGraphicFramePr>
        <p:xfrm>
          <a:off x="666180" y="2268463"/>
          <a:ext cx="9217024" cy="159982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54352">
                  <a:extLst>
                    <a:ext uri="{9D8B030D-6E8A-4147-A177-3AD203B41FA5}">
                      <a16:colId xmlns:a16="http://schemas.microsoft.com/office/drawing/2014/main" xmlns="" val="3104534116"/>
                    </a:ext>
                  </a:extLst>
                </a:gridCol>
                <a:gridCol w="2491622">
                  <a:extLst>
                    <a:ext uri="{9D8B030D-6E8A-4147-A177-3AD203B41FA5}">
                      <a16:colId xmlns:a16="http://schemas.microsoft.com/office/drawing/2014/main" xmlns="" val="2758522258"/>
                    </a:ext>
                  </a:extLst>
                </a:gridCol>
                <a:gridCol w="1668991">
                  <a:extLst>
                    <a:ext uri="{9D8B030D-6E8A-4147-A177-3AD203B41FA5}">
                      <a16:colId xmlns:a16="http://schemas.microsoft.com/office/drawing/2014/main" xmlns="" val="179762796"/>
                    </a:ext>
                  </a:extLst>
                </a:gridCol>
                <a:gridCol w="2102059">
                  <a:extLst>
                    <a:ext uri="{9D8B030D-6E8A-4147-A177-3AD203B41FA5}">
                      <a16:colId xmlns:a16="http://schemas.microsoft.com/office/drawing/2014/main" xmlns="" val="41108490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оборудования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 площадь единицы оборудования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полок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оборудовании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60844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Стеклянные витрины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 * 1,2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005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Столы– прилавки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* 1,5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36717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Стеллажи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* 0,7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47117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Горки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пристенные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 * 1,5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86772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Кассовые кабины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1*2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8540551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FDDD94E6-6E1A-418B-88C4-AC2D625C0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844" y="1865724"/>
            <a:ext cx="37168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оборудования в магазине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98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09390" y="591800"/>
            <a:ext cx="9687193" cy="864096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>
            <a:lvl1pPr algn="l" defTabSz="7822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E60000"/>
                </a:solidFill>
                <a:latin typeface="Arial Black" panose="020B0A04020102020204" pitchFamily="34" charset="0"/>
              </a:rPr>
              <a:t>Торговый зал  </a:t>
            </a:r>
            <a:r>
              <a:rPr lang="ru-RU" sz="2400" b="1" dirty="0">
                <a:solidFill>
                  <a:srgbClr val="E60000"/>
                </a:solidFill>
                <a:latin typeface="Arial Black" panose="020B0A04020102020204" pitchFamily="34" charset="0"/>
              </a:rPr>
              <a:t>и размещение торгового оборудования, </a:t>
            </a:r>
            <a:r>
              <a:rPr lang="ru-RU" sz="2400" b="1" dirty="0" smtClean="0">
                <a:solidFill>
                  <a:srgbClr val="E60000"/>
                </a:solidFill>
                <a:latin typeface="Arial Black" panose="020B0A04020102020204" pitchFamily="34" charset="0"/>
              </a:rPr>
              <a:t>торговой </a:t>
            </a:r>
            <a:r>
              <a:rPr lang="ru-RU" sz="2400" b="1" dirty="0">
                <a:solidFill>
                  <a:srgbClr val="E60000"/>
                </a:solidFill>
                <a:latin typeface="Arial Black" panose="020B0A04020102020204" pitchFamily="34" charset="0"/>
              </a:rPr>
              <a:t>мебели и инвентаря, эксплуатируемыми торговым предприятием</a:t>
            </a:r>
            <a:br>
              <a:rPr lang="ru-RU" sz="2400" b="1" dirty="0">
                <a:solidFill>
                  <a:srgbClr val="E60000"/>
                </a:solidFill>
                <a:latin typeface="Arial Black" panose="020B0A04020102020204" pitchFamily="34" charset="0"/>
              </a:rPr>
            </a:br>
            <a:endParaRPr lang="ru-RU" sz="2400" b="1" dirty="0">
              <a:solidFill>
                <a:srgbClr val="E6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398ED39-74C6-4CEC-BF1F-D9A740346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949" y="1932415"/>
            <a:ext cx="3399083" cy="22660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6A63D5E-F7ED-42D0-81C9-6739E0EC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988" y="4296524"/>
            <a:ext cx="3218625" cy="21337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6B2EA4-D9A8-404F-BCEA-3FCEC2E6B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284" y="4322789"/>
            <a:ext cx="3402484" cy="21418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888E7C6-FA58-4B4D-983B-D685003D5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987" y="1961373"/>
            <a:ext cx="3218625" cy="2176518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0156" y="6732959"/>
            <a:ext cx="9687193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7822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00" b="1" kern="120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Представить фото</a:t>
            </a:r>
            <a:endParaRPr lang="ru-RU" sz="20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13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55" y="540271"/>
            <a:ext cx="8942963" cy="332399"/>
          </a:xfrm>
        </p:spPr>
        <p:txBody>
          <a:bodyPr/>
          <a:lstStyle/>
          <a:p>
            <a:r>
              <a:rPr lang="ru-RU" sz="2400" dirty="0"/>
              <a:t>Обзор торгово-технологического </a:t>
            </a:r>
            <a:r>
              <a:rPr lang="ru-RU" sz="2400" dirty="0" smtClean="0"/>
              <a:t>оборудования</a:t>
            </a: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2DC315-BACE-40AB-8EDB-17E2E268B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201" y="1764407"/>
            <a:ext cx="7848872" cy="486387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0156" y="6732959"/>
            <a:ext cx="9687193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7822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00" b="1" kern="120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Представить схему</a:t>
            </a:r>
            <a:endParaRPr lang="ru-RU" sz="20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07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1908423"/>
            <a:ext cx="9824904" cy="4608512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складских операций: описание вида склада, функций,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движению товаров на складе,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принципов размещения товаров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условий хранения товарных запасов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приемки товаров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размещения и укладки товаров на складе как непременное условие рациональной организации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внутрискладского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технологического процесса, виды укладки товаров </a:t>
            </a:r>
          </a:p>
          <a:p>
            <a:pPr marL="0" indent="0" algn="just">
              <a:buNone/>
            </a:pPr>
            <a:r>
              <a:rPr lang="ru-RU" sz="20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2000" i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схемы процесса отпуска товаров со склада в торговый зал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0155" y="540271"/>
            <a:ext cx="8942963" cy="332399"/>
          </a:xfrm>
        </p:spPr>
        <p:txBody>
          <a:bodyPr/>
          <a:lstStyle/>
          <a:p>
            <a:r>
              <a:rPr lang="ru-RU" sz="2400" dirty="0"/>
              <a:t>Анализ складских операций </a:t>
            </a:r>
          </a:p>
        </p:txBody>
      </p:sp>
    </p:spTree>
    <p:extLst>
      <p:ext uri="{BB962C8B-B14F-4D97-AF65-F5344CB8AC3E}">
        <p14:creationId xmlns:p14="http://schemas.microsoft.com/office/powerpoint/2010/main" val="1134188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512815"/>
            <a:ext cx="9687193" cy="664797"/>
          </a:xfrm>
        </p:spPr>
        <p:txBody>
          <a:bodyPr/>
          <a:lstStyle/>
          <a:p>
            <a:r>
              <a:rPr lang="ru-RU" sz="2400" dirty="0" smtClean="0"/>
              <a:t>Анализ </a:t>
            </a:r>
            <a:r>
              <a:rPr lang="ru-RU" sz="2400" dirty="0"/>
              <a:t>и оценка методов размещения и выкладки товаров на торговом </a:t>
            </a:r>
            <a:r>
              <a:rPr lang="ru-RU" sz="2400" dirty="0" smtClean="0"/>
              <a:t>оборудовании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2052439"/>
            <a:ext cx="9824904" cy="43556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способов размещения  товаров в торговом зале;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методов выкладки товаров на торговом оборудовании;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мерчендайзинга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торгового предприятия;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оценка способов выкладки товаров на рабочем месте  или в торговом зале (при самообслуживании) в соответствии 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планограммой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1800" i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схему размещения и выкладки товаров на торговом оборудовании, определить вид выкладки, установить различия в процессах размещения и выкладки товаров </a:t>
            </a:r>
            <a:endParaRPr lang="ru-RU" sz="1800" dirty="0">
              <a:solidFill>
                <a:srgbClr val="EB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5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19AA99-22D7-45B3-8069-6E1FEDD9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28" y="180231"/>
            <a:ext cx="9217024" cy="1329595"/>
          </a:xfrm>
        </p:spPr>
        <p:txBody>
          <a:bodyPr/>
          <a:lstStyle/>
          <a:p>
            <a:pPr lvl="0"/>
            <a:r>
              <a:rPr lang="ru-RU" sz="2400" dirty="0" smtClean="0"/>
              <a:t>ЛИЧНАЯ </a:t>
            </a:r>
            <a:r>
              <a:rPr lang="ru-RU" sz="2400" dirty="0"/>
              <a:t>КАРТОЧКА </a:t>
            </a:r>
            <a:r>
              <a:rPr lang="ru-RU" sz="2400" dirty="0" smtClean="0"/>
              <a:t>ИНСТРУКТАЖА </a:t>
            </a:r>
            <a:br>
              <a:rPr lang="ru-RU" sz="2400" dirty="0" smtClean="0"/>
            </a:br>
            <a:r>
              <a:rPr lang="ru-RU" sz="2400" dirty="0" smtClean="0"/>
              <a:t>ПО </a:t>
            </a:r>
            <a:r>
              <a:rPr lang="ru-RU" sz="2400" dirty="0"/>
              <a:t>БЕЗОПАСНЫМ МЕТОДАМ РАБОТЫ, ПРОМСАНИТАРИИ И П</a:t>
            </a:r>
            <a:r>
              <a:rPr lang="ru-RU" sz="2400" dirty="0" smtClean="0"/>
              <a:t>РОТИВОПОЖАРНОЙ </a:t>
            </a:r>
            <a:r>
              <a:rPr lang="ru-RU" sz="2400" dirty="0"/>
              <a:t>БЕЗОПАСНОСТИ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4132" y="1980431"/>
            <a:ext cx="10081120" cy="698652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I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. Вводный инструктаж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Провел инженер по охране труда и технике 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безопасности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______________________________________________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aseline="30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(</a:t>
            </a:r>
            <a:r>
              <a:rPr lang="ru-RU" sz="1600" baseline="30000" dirty="0">
                <a:solidFill>
                  <a:schemeClr val="accent6">
                    <a:lumMod val="50000"/>
                  </a:schemeClr>
                </a:solidFill>
              </a:rPr>
              <a:t>Ф.И.О.)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Подпись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Дата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______________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20____г.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Инструктаж получил (а) и усвоил (а)</a:t>
            </a: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______________________________________________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aseline="30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(</a:t>
            </a:r>
            <a:r>
              <a:rPr lang="ru-RU" sz="1600" baseline="30000" dirty="0">
                <a:solidFill>
                  <a:schemeClr val="accent6">
                    <a:lumMod val="50000"/>
                  </a:schemeClr>
                </a:solidFill>
              </a:rPr>
              <a:t>Ф.И.О.)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Подпись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Дата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______________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20____г.</a:t>
            </a: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82563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         II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. Первичный инструктаж на рабочем месте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182563"/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82563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Переведен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______________________________________________      </a:t>
            </a:r>
          </a:p>
          <a:p>
            <a:pPr marL="182563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</a:t>
            </a:r>
            <a:r>
              <a:rPr lang="ru-RU" sz="1600" baseline="30000" dirty="0" smtClean="0">
                <a:solidFill>
                  <a:schemeClr val="accent6">
                    <a:lumMod val="50000"/>
                  </a:schemeClr>
                </a:solidFill>
              </a:rPr>
              <a:t>(наименование участка, отдела и т.д.)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82563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А. Инструктаж провел (а) </a:t>
            </a:r>
          </a:p>
          <a:p>
            <a:pPr marL="182563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______________________________________________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182563"/>
            <a:r>
              <a:rPr lang="ru-RU" sz="1600" baseline="30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(</a:t>
            </a:r>
            <a:r>
              <a:rPr lang="ru-RU" sz="1600" baseline="30000" dirty="0">
                <a:solidFill>
                  <a:schemeClr val="accent6">
                    <a:lumMod val="50000"/>
                  </a:schemeClr>
                </a:solidFill>
              </a:rPr>
              <a:t>Ф.И.О</a:t>
            </a:r>
            <a:r>
              <a:rPr lang="ru-RU" sz="1600" baseline="30000" dirty="0" smtClean="0">
                <a:solidFill>
                  <a:schemeClr val="accent6">
                    <a:lumMod val="50000"/>
                  </a:schemeClr>
                </a:solidFill>
              </a:rPr>
              <a:t>.)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182563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Подпись ___________ Дата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______________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20 ___ г.</a:t>
            </a:r>
          </a:p>
          <a:p>
            <a:pPr marL="182563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marL="182563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Б. Инструктаж получил (а) и усвоил (а) </a:t>
            </a:r>
          </a:p>
          <a:p>
            <a:pPr marL="182563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______________________________________________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182563"/>
            <a:r>
              <a:rPr lang="ru-RU" sz="1600" baseline="30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(</a:t>
            </a:r>
            <a:r>
              <a:rPr lang="ru-RU" sz="1600" baseline="30000" dirty="0">
                <a:solidFill>
                  <a:schemeClr val="accent6">
                    <a:lumMod val="50000"/>
                  </a:schemeClr>
                </a:solidFill>
              </a:rPr>
              <a:t>Ф.И.О.)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182563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Подпись ___________ Дата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______________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20 ___ г.</a:t>
            </a:r>
          </a:p>
          <a:p>
            <a:pPr marR="53975" indent="291465" algn="just"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59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818" y="252239"/>
            <a:ext cx="9687193" cy="1661993"/>
          </a:xfrm>
        </p:spPr>
        <p:txBody>
          <a:bodyPr/>
          <a:lstStyle/>
          <a:p>
            <a:r>
              <a:rPr lang="ru-RU" sz="2400" dirty="0" smtClean="0"/>
              <a:t>Анализ </a:t>
            </a:r>
            <a:r>
              <a:rPr lang="ru-RU" sz="2400" dirty="0"/>
              <a:t>и оценка торгово-технологических операций по доставке, разгрузке, приемке товаров,  организации хранения товарных запасов, подготовке товаров к продаже, их выкладке и реализации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1914231"/>
            <a:ext cx="9824904" cy="4493827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этапов торгово-технологического процесса (организация хранения товарных запасов на складе; подготовка товаров к продаже; доставка в торговый зал, размещение товаров на торговом оборудовании; выкладка товаров; процесс реализации товаров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схемы торгово-технологического процесса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применяемых в торговом предприятии технологий оптовых (розничных) продаж</a:t>
            </a:r>
          </a:p>
          <a:p>
            <a:pPr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0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073" y="1428126"/>
            <a:ext cx="9145297" cy="510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22164" y="638072"/>
            <a:ext cx="9687193" cy="664797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E60000"/>
                </a:solidFill>
                <a:latin typeface="Arial Black" panose="020B0A04020102020204" pitchFamily="34" charset="0"/>
              </a:rPr>
              <a:t>Оценка </a:t>
            </a:r>
            <a:r>
              <a:rPr lang="ru-RU" sz="2700" b="1" dirty="0">
                <a:solidFill>
                  <a:srgbClr val="E60000"/>
                </a:solidFill>
                <a:latin typeface="Arial Black" panose="020B0A04020102020204" pitchFamily="34" charset="0"/>
              </a:rPr>
              <a:t>этапов торгово-технологического процесса </a:t>
            </a:r>
            <a:br>
              <a:rPr lang="ru-RU" sz="2700" b="1" dirty="0">
                <a:solidFill>
                  <a:srgbClr val="E60000"/>
                </a:solidFill>
                <a:latin typeface="Arial Black" panose="020B0A04020102020204" pitchFamily="34" charset="0"/>
              </a:rPr>
            </a:br>
            <a:endParaRPr lang="ru-RU" sz="2700" b="1" dirty="0">
              <a:solidFill>
                <a:srgbClr val="E6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372" y="6672516"/>
            <a:ext cx="9687193" cy="664797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 fontScale="97500"/>
          </a:bodyPr>
          <a:lstStyle>
            <a:lvl1pPr algn="l" defTabSz="7822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Рисунок 8.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 этапов торгово-технологического процесса </a:t>
            </a:r>
            <a:b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346617"/>
            <a:ext cx="9687193" cy="997196"/>
          </a:xfrm>
        </p:spPr>
        <p:txBody>
          <a:bodyPr/>
          <a:lstStyle/>
          <a:p>
            <a:r>
              <a:rPr lang="ru-RU" sz="2400" dirty="0"/>
              <a:t>Анализ и оценка применяемых в торговом предприятии технологий оптовых (розничных) продаж 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1908423"/>
            <a:ext cx="9824904" cy="449963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навыками реализации товаров различных групп и видов с учетом их особенностей, а также профиля, специализации магазина и форм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описание методов и форм продажи товаров в магазине (отделе, секции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20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</a:t>
            </a:r>
            <a:r>
              <a:rPr lang="ru-RU" sz="2000" i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таблицу: «Формы и методы продажи товаров, их преимущества и недостатки</a:t>
            </a:r>
            <a:r>
              <a:rPr lang="ru-RU" sz="20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 algn="just">
              <a:buNone/>
            </a:pP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957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817" y="252239"/>
            <a:ext cx="9687193" cy="1495794"/>
          </a:xfrm>
        </p:spPr>
        <p:txBody>
          <a:bodyPr/>
          <a:lstStyle/>
          <a:p>
            <a:r>
              <a:rPr lang="ru-RU" sz="2400" dirty="0" smtClean="0"/>
              <a:t>Анализ </a:t>
            </a:r>
            <a:r>
              <a:rPr lang="ru-RU" sz="2400" dirty="0"/>
              <a:t>финансово-экономических показателей коммерческой деятельности </a:t>
            </a:r>
            <a:r>
              <a:rPr lang="ru-RU" sz="2000" i="1" dirty="0"/>
              <a:t>(анализ статистических величин в коммерческой деятельности на основе использования  основных методов и приемов статистики)</a:t>
            </a:r>
            <a:br>
              <a:rPr lang="ru-RU" sz="2000" i="1" dirty="0"/>
            </a:b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2" y="1908423"/>
            <a:ext cx="9824904" cy="417646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 показателей объема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товарооборота и его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доли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товарных групп в общем объеме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товарооборота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 темпа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 продаж в анализируемом торговом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предприятии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коммерческих расходов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издержек обращения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прибыли и рентабельности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ценовой политики </a:t>
            </a:r>
          </a:p>
          <a:p>
            <a:pPr marL="0" indent="0">
              <a:buNone/>
            </a:pP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1800" i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отразить в табличной </a:t>
            </a: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</a:p>
          <a:p>
            <a:pPr marL="0" indent="0" algn="just">
              <a:buNone/>
            </a:pP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расчеты и составить </a:t>
            </a:r>
            <a:r>
              <a:rPr lang="ru-RU" sz="1800" i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эффективности коммерческой деятельности </a:t>
            </a:r>
            <a:r>
              <a:rPr lang="ru-RU" sz="1800" i="1" dirty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– объекта </a:t>
            </a:r>
            <a:r>
              <a:rPr lang="ru-RU" sz="1800" i="1" dirty="0" smtClean="0">
                <a:solidFill>
                  <a:srgbClr val="E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endParaRPr lang="ru-RU" sz="1800" i="1" dirty="0">
              <a:solidFill>
                <a:srgbClr val="EB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47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99" y="180231"/>
            <a:ext cx="9986702" cy="126972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/>
              <a:t>Анализ </a:t>
            </a:r>
            <a:r>
              <a:rPr lang="ru-RU" sz="2400" dirty="0"/>
              <a:t>финансово-экономических показателей коммерческой деятельности </a:t>
            </a:r>
            <a:r>
              <a:rPr lang="ru-RU" sz="2000" i="1" dirty="0"/>
              <a:t>(анализ статистических величин в коммерческой деятельности на основе использования  основных методов и приемов статистики)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73719"/>
              </p:ext>
            </p:extLst>
          </p:nvPr>
        </p:nvGraphicFramePr>
        <p:xfrm>
          <a:off x="0" y="1764407"/>
          <a:ext cx="10693399" cy="48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861"/>
                <a:gridCol w="1359097"/>
                <a:gridCol w="1359097"/>
                <a:gridCol w="2478354"/>
                <a:gridCol w="1518990"/>
              </a:tblGrid>
              <a:tr h="789460">
                <a:tc>
                  <a:txBody>
                    <a:bodyPr/>
                    <a:lstStyle/>
                    <a:p>
                      <a:pPr marL="0" marR="98425" indent="0" algn="ctr">
                        <a:lnSpc>
                          <a:spcPct val="161000"/>
                        </a:lnSpc>
                        <a:spcAft>
                          <a:spcPts val="55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63517" marR="63517" marT="0" marB="0"/>
                </a:tc>
                <a:tc gridSpan="2">
                  <a:txBody>
                    <a:bodyPr/>
                    <a:lstStyle/>
                    <a:p>
                      <a:pPr marL="0" marR="98425" indent="0" algn="ctr">
                        <a:lnSpc>
                          <a:spcPct val="161000"/>
                        </a:lnSpc>
                        <a:spcAft>
                          <a:spcPts val="55"/>
                        </a:spcAf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</a:txBody>
                  <a:tcPr marL="63517" marR="63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98425" indent="0" algn="ctr">
                        <a:lnSpc>
                          <a:spcPct val="150000"/>
                        </a:lnSpc>
                        <a:spcAft>
                          <a:spcPts val="55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 (+, –)</a:t>
                      </a: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17" marR="6351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3650"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98425" indent="0" algn="ctr">
                        <a:lnSpc>
                          <a:spcPct val="161000"/>
                        </a:lnSpc>
                        <a:spcAft>
                          <a:spcPts val="55"/>
                        </a:spcAft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17" marR="63517" marT="0" marB="0"/>
                </a:tc>
                <a:tc>
                  <a:txBody>
                    <a:bodyPr/>
                    <a:lstStyle/>
                    <a:p>
                      <a:pPr marL="0" marR="98425" indent="0" algn="ctr">
                        <a:lnSpc>
                          <a:spcPct val="161000"/>
                        </a:lnSpc>
                        <a:spcAft>
                          <a:spcPts val="55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17" marR="63517" marT="0" marB="0"/>
                </a:tc>
                <a:tc>
                  <a:txBody>
                    <a:bodyPr/>
                    <a:lstStyle/>
                    <a:p>
                      <a:pPr marL="0" marR="98425" indent="0" algn="ctr">
                        <a:lnSpc>
                          <a:spcPct val="150000"/>
                        </a:lnSpc>
                        <a:spcAft>
                          <a:spcPts val="55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2020/2019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17" marR="63517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1086019">
                <a:tc>
                  <a:txBody>
                    <a:bodyPr/>
                    <a:lstStyle/>
                    <a:p>
                      <a:pPr marL="0" marR="98425" indent="0" algn="just">
                        <a:lnSpc>
                          <a:spcPct val="161000"/>
                        </a:lnSpc>
                        <a:spcAft>
                          <a:spcPts val="5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 от реализации продукции, тыс. руб.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17" marR="63517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7299">
                <a:tc>
                  <a:txBody>
                    <a:bodyPr/>
                    <a:lstStyle/>
                    <a:p>
                      <a:pPr marL="0" marR="98425" indent="0" algn="just">
                        <a:lnSpc>
                          <a:spcPct val="161000"/>
                        </a:lnSpc>
                        <a:spcAft>
                          <a:spcPts val="55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Себестоимость товаров,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17" marR="63517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30336">
                <a:tc>
                  <a:txBody>
                    <a:bodyPr/>
                    <a:lstStyle/>
                    <a:p>
                      <a:pPr marL="0" marR="98425" indent="0" algn="just">
                        <a:lnSpc>
                          <a:spcPct val="161000"/>
                        </a:lnSpc>
                        <a:spcAft>
                          <a:spcPts val="5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от реализации продаж, тыс. руб.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17" marR="63517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9780">
                <a:tc>
                  <a:txBody>
                    <a:bodyPr/>
                    <a:lstStyle/>
                    <a:p>
                      <a:pPr marL="0" marR="98425" indent="0" algn="just">
                        <a:lnSpc>
                          <a:spcPct val="161000"/>
                        </a:lnSpc>
                        <a:spcAft>
                          <a:spcPts val="5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рентабельности, %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17" marR="63517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956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148" y="324247"/>
            <a:ext cx="9133036" cy="7386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/>
              <a:t>Экономические показатели коммерческой деятельности магазина, </a:t>
            </a:r>
            <a:r>
              <a:rPr lang="ru-RU" sz="2400" dirty="0" smtClean="0"/>
              <a:t>тыс. </a:t>
            </a:r>
            <a:r>
              <a:rPr lang="ru-RU" sz="2400" dirty="0"/>
              <a:t>руб.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969051"/>
              </p:ext>
            </p:extLst>
          </p:nvPr>
        </p:nvGraphicFramePr>
        <p:xfrm>
          <a:off x="738188" y="1836415"/>
          <a:ext cx="9289031" cy="4705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2369"/>
                <a:gridCol w="1152128"/>
                <a:gridCol w="1199546"/>
                <a:gridCol w="1812494"/>
                <a:gridCol w="1812494"/>
              </a:tblGrid>
              <a:tr h="357855">
                <a:tc gridSpan="5">
                  <a:txBody>
                    <a:bodyPr/>
                    <a:lstStyle/>
                    <a:p>
                      <a:pPr marL="0" marR="0" indent="0" algn="ctr" defTabSz="6856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Заполните таблицу</a:t>
                      </a:r>
                    </a:p>
                  </a:txBody>
                  <a:tcPr marL="100817" marR="100817" marT="50408" marB="50408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4165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/>
                </a:tc>
              </a:tr>
              <a:tr h="336799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Товарооборот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</a:tr>
              <a:tr h="528355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Себестоимость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товаров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</a:tr>
              <a:tr h="528355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Издержки обращения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</a:tr>
              <a:tr h="528355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Прибыль от реализации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товаров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</a:tr>
              <a:tr h="528355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рентабельности 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</a:tr>
              <a:tr h="528355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Внереализационные доходы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17" marR="100817" marT="50408" marB="50408" anchor="ctr"/>
                </a:tc>
              </a:tr>
              <a:tr h="528355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Внереализационные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расходы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00817" marR="100817" marT="50408" marB="50408" anchor="ctr"/>
                </a:tc>
              </a:tr>
              <a:tr h="379560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Чистая Прибыль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0817" marR="100817" marT="50408" marB="50408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00817" marR="100817" marT="50408" marB="50408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00817" marR="100817" marT="50408" marB="5040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900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148" y="468263"/>
            <a:ext cx="9687193" cy="332399"/>
          </a:xfrm>
        </p:spPr>
        <p:txBody>
          <a:bodyPr/>
          <a:lstStyle/>
          <a:p>
            <a:r>
              <a:rPr lang="ru-RU" sz="2400" dirty="0"/>
              <a:t>Анализ издержек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511457"/>
              </p:ext>
            </p:extLst>
          </p:nvPr>
        </p:nvGraphicFramePr>
        <p:xfrm>
          <a:off x="0" y="1103262"/>
          <a:ext cx="10693401" cy="54856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{72833802-FEF1-4C79-8D5D-14CF1EAF98D9}</a:tableStyleId>
              </a:tblPr>
              <a:tblGrid>
                <a:gridCol w="49271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3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35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636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56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594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Статья издержек обращения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Times New Roman" pitchFamily="18" charset="0"/>
                        </a:rPr>
                        <a:t>2019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Times New Roman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Группы издержек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2020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года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6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Условно-переменные</a:t>
                      </a:r>
                      <a:endParaRPr lang="ru-RU" sz="16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Условно-постоянные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1. Транспортные расходы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5609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5698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5609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2. Расходы на оплату труда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19269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21765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21765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3. Отчисления на социальные нужды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2985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3285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3285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1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4. Расходы на аренду и содержание зданий, сооружений, оборудования и инвентаря 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243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243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5. Расходы энергоресурсов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1175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1175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1175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1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6. Амортизация основных средств и нематериальных активов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1592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1592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1592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7.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Потери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товаров и технологические отходы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2200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2120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2200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Расходы на рекламу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1243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1243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1243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9.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Расходы на тару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1824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1969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1824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11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10.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Расходы по эксплуатации и содержанию инвентаря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3107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3046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3046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itchFamily="18" charset="0"/>
                        </a:rPr>
                        <a:t>11. </a:t>
                      </a: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Прочие расходы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9645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8234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9645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65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ИТОГО: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50503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51981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cs typeface="Times New Roman" pitchFamily="18" charset="0"/>
                        </a:rPr>
                        <a:t>19496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Times New Roman" pitchFamily="18" charset="0"/>
                        </a:rPr>
                        <a:t>30499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2509" marR="32509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957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156" y="1980431"/>
            <a:ext cx="9769711" cy="4427628"/>
          </a:xfrm>
        </p:spPr>
        <p:txBody>
          <a:bodyPr>
            <a:normAutofit/>
          </a:bodyPr>
          <a:lstStyle/>
          <a:p>
            <a:pPr marL="0" indent="53975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Анализ таблицы показал,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что в 2020 г.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ООО «…»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значительно улучшил показатели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Так,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товарооборот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увеличился 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... %.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Валовой доход увеличился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 раз.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ровень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валового дохода к товарообороту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2020 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составил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 %,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что 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…%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больше, чем в предыдущем году.</a:t>
            </a:r>
          </a:p>
          <a:p>
            <a:pPr marL="0" indent="53975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Более чем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 увеличилась прибыль от реализации товаров. Уровень рентабельности возрос 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…%,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составив в 2020 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 %. Сумма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издержек обращения увеличилась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… %,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положительным моментом является снижение уровня издержек в процентах к обороту 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 %.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53975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Внереализационные доходы снизились ровно на половину, одновременно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 раза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возросли внереализационные расходы.</a:t>
            </a:r>
          </a:p>
          <a:p>
            <a:pPr marL="0" indent="53975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Исходя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 расчетов,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чистой прибыли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2020 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увеличилась 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…тыс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руб., или более, чем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 раз.</a:t>
            </a:r>
          </a:p>
          <a:p>
            <a:pPr marL="0" indent="53975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рост показателей оказали влияние факторы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53975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Факторы внешней среды представлены на следующем слайде.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>
          <a:xfrm>
            <a:off x="278543" y="756295"/>
            <a:ext cx="9824904" cy="42149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rPr>
              <a:t>Пример анализа экономической деятельности  предприятия  </a:t>
            </a:r>
          </a:p>
        </p:txBody>
      </p:sp>
    </p:spTree>
    <p:extLst>
      <p:ext uri="{BB962C8B-B14F-4D97-AF65-F5344CB8AC3E}">
        <p14:creationId xmlns:p14="http://schemas.microsoft.com/office/powerpoint/2010/main" val="1177807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091" y="230056"/>
            <a:ext cx="9687193" cy="997196"/>
          </a:xfrm>
        </p:spPr>
        <p:txBody>
          <a:bodyPr/>
          <a:lstStyle/>
          <a:p>
            <a:r>
              <a:rPr lang="ru-RU" sz="2400" dirty="0"/>
              <a:t>Оценка влияния  факторов внешней и внутренней среды на возникновение коммерческих рисков и результаты коммерческой деятельности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74292" y="6566004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9. Пример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влияния факторов внешней и внутренней среды на результаты деятельности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1936FB23-9E1C-4922-815F-373751D58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212" y="1980431"/>
            <a:ext cx="7920880" cy="44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32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512817"/>
            <a:ext cx="9687193" cy="664797"/>
          </a:xfrm>
        </p:spPr>
        <p:txBody>
          <a:bodyPr/>
          <a:lstStyle/>
          <a:p>
            <a:pPr marL="0" indent="0"/>
            <a:r>
              <a:rPr lang="ru-RU" sz="2400" dirty="0" smtClean="0"/>
              <a:t>Проектно-экспериментальная </a:t>
            </a:r>
            <a:r>
              <a:rPr lang="ru-RU" sz="2400" dirty="0"/>
              <a:t>часть.</a:t>
            </a:r>
            <a:br>
              <a:rPr lang="ru-RU" sz="2400" dirty="0"/>
            </a:br>
            <a:r>
              <a:rPr lang="ru-RU" sz="2400" dirty="0"/>
              <a:t>Экспериментально-практическая работа.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817" y="2008611"/>
            <a:ext cx="9824904" cy="439944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коммерческой деятельности предприятия сферы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 и оценка коммерческой деятельности предприятия-базы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 по совершенствованию работы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87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818" y="429354"/>
            <a:ext cx="9687193" cy="1661993"/>
          </a:xfrm>
        </p:spPr>
        <p:txBody>
          <a:bodyPr/>
          <a:lstStyle/>
          <a:p>
            <a:r>
              <a:rPr lang="ru-RU" sz="2400" dirty="0" smtClean="0"/>
              <a:t>Общая </a:t>
            </a:r>
            <a:r>
              <a:rPr lang="ru-RU" sz="2400" dirty="0"/>
              <a:t>организационная характеристика коммерческого предприятия сферы обращения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2" y="1908423"/>
            <a:ext cx="9824904" cy="5040560"/>
          </a:xfrm>
        </p:spPr>
        <p:txBody>
          <a:bodyPr>
            <a:normAutofit/>
          </a:bodyPr>
          <a:lstStyle/>
          <a:p>
            <a:pPr marL="0" lvl="0" indent="53975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торгового предприятия – базы практики по следующим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фирменное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название;</a:t>
            </a:r>
          </a:p>
          <a:p>
            <a:pPr marL="0" lv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вид организации торговли (оптовая/ розничная, оптово-розничная);</a:t>
            </a:r>
          </a:p>
          <a:p>
            <a:pPr marL="0" lv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тип объекта торговли (стационарный или нестационарный торговый объект);</a:t>
            </a:r>
          </a:p>
          <a:p>
            <a:pPr marL="0" lv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вид торгового предприятия по товарному ассортименту  (например, торговое предприятие, реализующее специализированный ассортимент товаров );</a:t>
            </a:r>
          </a:p>
          <a:p>
            <a:pPr marL="0" lv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специализацию торгового предприятия по товарному профилю (например, магазин «Обувь»);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тип предприятия  розничной торговли (например, гипермаркет).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539750"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писание:</a:t>
            </a:r>
          </a:p>
          <a:p>
            <a:pPr mar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места расположения торговой организации и режима работы;</a:t>
            </a:r>
          </a:p>
          <a:p>
            <a:pPr marL="0" lv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инфраструктуры и зоны обслуживания покупателей.</a:t>
            </a:r>
          </a:p>
          <a:p>
            <a:pPr marL="0" lvl="0" indent="539750" algn="just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фото торгового объекта на следующем слайде</a:t>
            </a:r>
          </a:p>
          <a:p>
            <a:pPr>
              <a:buFontTx/>
              <a:buChar char="-"/>
            </a:pPr>
            <a:endParaRPr lang="ru-RU" b="1" dirty="0" smtClean="0"/>
          </a:p>
          <a:p>
            <a:pPr>
              <a:buFontTx/>
              <a:buChar char="-"/>
            </a:pP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>
          <a:xfrm>
            <a:off x="868496" y="684287"/>
            <a:ext cx="9824904" cy="1296144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  <a:p>
            <a:pPr marL="430213" indent="-342900">
              <a:buAutoNum type="arabicPeriod"/>
            </a:pP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635471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346617"/>
            <a:ext cx="9687193" cy="997196"/>
          </a:xfrm>
        </p:spPr>
        <p:txBody>
          <a:bodyPr/>
          <a:lstStyle/>
          <a:p>
            <a:r>
              <a:rPr lang="ru-RU" sz="2400" dirty="0"/>
              <a:t>Выводы и </a:t>
            </a:r>
            <a:r>
              <a:rPr lang="ru-RU" sz="2400" dirty="0" smtClean="0"/>
              <a:t>рекомендации по </a:t>
            </a:r>
            <a:r>
              <a:rPr lang="ru-RU" sz="2400" dirty="0"/>
              <a:t>результатам </a:t>
            </a:r>
            <a:r>
              <a:rPr lang="ru-RU" sz="2400" dirty="0" smtClean="0"/>
              <a:t>производственной практики (преддипломной)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27" y="1908423"/>
            <a:ext cx="9824904" cy="4352912"/>
          </a:xfrm>
        </p:spPr>
        <p:txBody>
          <a:bodyPr/>
          <a:lstStyle/>
          <a:p>
            <a:pPr marL="0" indent="53975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предложений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проведенного анализа практического и теоретического материала, полученного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обучения и в период прохождения практики на основе приобретенных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по профессиональным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модулям:</a:t>
            </a:r>
          </a:p>
          <a:p>
            <a:pPr algn="just">
              <a:buFontTx/>
              <a:buChar char="-"/>
            </a:pP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8148" y="3435107"/>
            <a:ext cx="9865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53975" indent="-342900" algn="just">
              <a:buFont typeface="Arial" panose="020B0604020202020204" pitchFamily="34" charset="0"/>
              <a:buChar char="•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ПМ.01. 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управление торгово-сбытовой деятельностью</a:t>
            </a:r>
          </a:p>
          <a:p>
            <a:pPr marL="342900" marR="53975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ПМ 02.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экономической и маркетинговой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ПМ 03. Управление ассортиментом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и обеспечение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сохраняемости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ПМ 04.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ыполнение работ по одной или нескольким профессиям рабочих, должностям служащих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647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679015"/>
            <a:ext cx="9687193" cy="332399"/>
          </a:xfrm>
        </p:spPr>
        <p:txBody>
          <a:bodyPr/>
          <a:lstStyle/>
          <a:p>
            <a:r>
              <a:rPr lang="ru-RU" sz="2400" dirty="0" smtClean="0"/>
              <a:t>Список используемой литературы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617" y="2124447"/>
            <a:ext cx="986509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marR="53975" indent="-4572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0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324247"/>
            <a:ext cx="9824904" cy="608381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rPr>
              <a:t>Объект практики – торговое предприятие </a:t>
            </a:r>
            <a:endParaRPr lang="ru-RU" b="1" dirty="0" smtClean="0">
              <a:solidFill>
                <a:srgbClr val="E6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rPr>
              <a:t>АО </a:t>
            </a:r>
            <a:r>
              <a:rPr lang="ru-RU" b="1" dirty="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rPr>
              <a:t>«Торговый дом «Перекрёсток»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16361" y="5725299"/>
            <a:ext cx="8982107" cy="7201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7822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00" b="1" kern="120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1. Объект практики – торговое предприятие АО «Торговый дом «Перекрёсток»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F06C2B6-A670-40F9-A076-6DF721ED2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348" y="1945860"/>
            <a:ext cx="5778993" cy="377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13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1908423"/>
            <a:ext cx="9824904" cy="4536504"/>
          </a:xfrm>
        </p:spPr>
        <p:txBody>
          <a:bodyPr>
            <a:noAutofit/>
          </a:bodyPr>
          <a:lstStyle/>
          <a:p>
            <a:pPr marL="0" indent="53975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организационно-правовой формы и организационной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предприятия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базы прохождения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практики:</a:t>
            </a:r>
          </a:p>
          <a:p>
            <a:pPr marL="0" indent="53975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Характеристика организационно-правовой формы юридического лица (ИП), установление видов экономической деятельности согласно  кодам регистрации в ЕГРЮЛ по ОКВЭД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формы предпринимательства (крупный, средний или малый бизнес);</a:t>
            </a:r>
          </a:p>
          <a:p>
            <a:pPr marL="0" indent="53975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 типа организационной структуры коммерческой организации, выявление функций и задач основных структурных подразделений в организационной структуре предприятия (представить схему организационной структуры на рисунке);</a:t>
            </a:r>
          </a:p>
          <a:p>
            <a:pPr marL="0" indent="53975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Описание рабочего места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(секции, отдела)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функций практиканта;</a:t>
            </a:r>
          </a:p>
          <a:p>
            <a:pPr marL="0" indent="53975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Сбор  и представление о информации внутренних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внешних информационных источниках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(законодательные акты, учредительные документы, приказы, договоры и др.),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регламентирующих коммерческую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функционирования основных структурных подразделений.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3818" y="429354"/>
            <a:ext cx="9687193" cy="1661993"/>
          </a:xfrm>
        </p:spPr>
        <p:txBody>
          <a:bodyPr/>
          <a:lstStyle/>
          <a:p>
            <a:r>
              <a:rPr lang="ru-RU" sz="2400" dirty="0" smtClean="0"/>
              <a:t>Организационная структура коммерческого </a:t>
            </a:r>
            <a:r>
              <a:rPr lang="ru-RU" sz="2400" dirty="0"/>
              <a:t>предприятия сферы обращения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4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512816"/>
            <a:ext cx="9687193" cy="664797"/>
          </a:xfrm>
        </p:spPr>
        <p:txBody>
          <a:bodyPr/>
          <a:lstStyle/>
          <a:p>
            <a:pPr algn="ctr"/>
            <a:r>
              <a:rPr lang="ru-RU" sz="24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разместить рисунок «Организационная структура ООО «…»».</a:t>
            </a:r>
            <a:endParaRPr lang="ru-RU" sz="24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85215" y="5868863"/>
            <a:ext cx="8982107" cy="5816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7822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100" b="1" kern="1200">
                <a:solidFill>
                  <a:srgbClr val="E6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Организационной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53" y="1821536"/>
            <a:ext cx="7488832" cy="4283756"/>
          </a:xfrm>
        </p:spPr>
      </p:pic>
    </p:spTree>
    <p:extLst>
      <p:ext uri="{BB962C8B-B14F-4D97-AF65-F5344CB8AC3E}">
        <p14:creationId xmlns:p14="http://schemas.microsoft.com/office/powerpoint/2010/main" val="3573586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180418"/>
            <a:ext cx="9687193" cy="1329595"/>
          </a:xfrm>
        </p:spPr>
        <p:txBody>
          <a:bodyPr/>
          <a:lstStyle/>
          <a:p>
            <a:r>
              <a:rPr lang="ru-RU" sz="2400" dirty="0" smtClean="0"/>
              <a:t>Обзор </a:t>
            </a:r>
            <a:r>
              <a:rPr lang="ru-RU" sz="2400" dirty="0"/>
              <a:t>основных направлений деятельности коммерческого предприятия. Анализ основных и дополнительных услуг, оказываемых в </a:t>
            </a:r>
            <a:r>
              <a:rPr lang="ru-RU" sz="2400" dirty="0" smtClean="0"/>
              <a:t>торговом предприятии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>
          <a:xfrm>
            <a:off x="362592" y="2052439"/>
            <a:ext cx="9824904" cy="709522"/>
          </a:xfrm>
        </p:spPr>
        <p:txBody>
          <a:bodyPr>
            <a:noAutofit/>
          </a:bodyPr>
          <a:lstStyle/>
          <a:p>
            <a:pPr marL="0" indent="539750" algn="just"/>
            <a:r>
              <a:rPr lang="ru-RU" sz="20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слайде рекомендуется представить обзор основных направлений коммерческой деятельности организации в соответствии с ОКВЭД </a:t>
            </a:r>
            <a:endParaRPr lang="ru-RU" sz="20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11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73" y="318916"/>
            <a:ext cx="9687193" cy="1052596"/>
          </a:xfrm>
        </p:spPr>
        <p:txBody>
          <a:bodyPr/>
          <a:lstStyle/>
          <a:p>
            <a:r>
              <a:rPr lang="ru-RU" sz="2400" dirty="0" smtClean="0"/>
              <a:t>Анализ  </a:t>
            </a:r>
            <a:r>
              <a:rPr lang="ru-RU" sz="2400" dirty="0"/>
              <a:t>основных и дополнительных услуг, оказываемых в  торговом предприятии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63" y="1836415"/>
            <a:ext cx="9824904" cy="4571644"/>
          </a:xfrm>
        </p:spPr>
        <p:txBody>
          <a:bodyPr>
            <a:normAutofit/>
          </a:bodyPr>
          <a:lstStyle/>
          <a:p>
            <a:pPr marL="0" indent="539750"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основных услуг, оказываемых в данном торговом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предприятии: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услуг, оказываемых в данном торговом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предприятии</a:t>
            </a:r>
          </a:p>
          <a:p>
            <a:pPr marL="0" indent="539750" algn="just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«Перечень основных и дополнительных услуг оптовой (розничной торговли, оказываемых в торговом предприятии»</a:t>
            </a:r>
          </a:p>
          <a:p>
            <a:pPr mar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Описание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этапов процесса обслуживания покупателей: встреча, выявление потребностей, предложение и показ товаров, предложение новых и взаимозаменяемых товаров, а также сопутствующего ассортимента и др.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975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групп товаров - предоставление дополнительной информации об условиях применения, противопоказаниях в процессе потребления.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149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_шаблончик A4 (1)" id="{CECEB147-F7F0-4995-89D0-2FD57D90FCEB}" vid="{306AE4ED-CFFA-434E-A652-8353525159A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презентация_шаблончик A4 (1)</Template>
  <TotalTime>4866</TotalTime>
  <Words>2595</Words>
  <Application>Microsoft Office PowerPoint</Application>
  <PresentationFormat>Произвольный</PresentationFormat>
  <Paragraphs>500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                  ОТЧЕТ  о прохождении производственной практики  (преддипломной)    в период с «___» __________ 20__ г. по «___» __________ 20__ г.  Специальность 38.02.04. Коммерция (по отраслям)  </vt:lpstr>
      <vt:lpstr>Содержание</vt:lpstr>
      <vt:lpstr>ЛИЧНАЯ КАРТОЧКА ИНСТРУКТАЖА  ПО БЕЗОПАСНЫМ МЕТОДАМ РАБОТЫ, ПРОМСАНИТАРИИ И ПРОТИВОПОЖАРНОЙ БЕЗОПАСНОСТИ</vt:lpstr>
      <vt:lpstr>Общая организационная характеристика коммерческого предприятия сферы обращения    </vt:lpstr>
      <vt:lpstr>Презентация PowerPoint</vt:lpstr>
      <vt:lpstr>Организационная структура коммерческого предприятия сферы обращения    </vt:lpstr>
      <vt:lpstr>Рекомендуется разместить рисунок «Организационная структура ООО «…»».</vt:lpstr>
      <vt:lpstr>Обзор основных направлений деятельности коммерческого предприятия. Анализ основных и дополнительных услуг, оказываемых в торговом предприятии</vt:lpstr>
      <vt:lpstr>Анализ  основных и дополнительных услуг, оказываемых в  торговом предприятии </vt:lpstr>
      <vt:lpstr>Характеристика основных и дополнительных  услуг</vt:lpstr>
      <vt:lpstr>Обзор деловых партнеров и поставщиков: организация коммерческих связей и договорной работы</vt:lpstr>
      <vt:lpstr> Расчеты по выбору поставщика  </vt:lpstr>
      <vt:lpstr> </vt:lpstr>
      <vt:lpstr>Пример схемы расчётов между предприятиями</vt:lpstr>
      <vt:lpstr>Анализ структуры покупателей </vt:lpstr>
      <vt:lpstr>Анализ товарного ассортимента:  характеристика, оценка показателей качества</vt:lpstr>
      <vt:lpstr>Применение метода АВС-анализа</vt:lpstr>
      <vt:lpstr>АВС-анализ</vt:lpstr>
      <vt:lpstr>Краткая характеристика товарного ассортимента, реализуемого в магазине </vt:lpstr>
      <vt:lpstr>Презентация PowerPoint</vt:lpstr>
      <vt:lpstr>Характеристика и оценка  материально – технической базы практики. Обзор торгово-технологического оборудования. Анализ складских операций</vt:lpstr>
      <vt:lpstr>Рисунок 6. Пример планировки торгового зала</vt:lpstr>
      <vt:lpstr>Планограмма магазина</vt:lpstr>
      <vt:lpstr>Обзор торгово-технологического оборудования. Анализ складских операций </vt:lpstr>
      <vt:lpstr>Пример анализа площади торгового зала</vt:lpstr>
      <vt:lpstr>Презентация PowerPoint</vt:lpstr>
      <vt:lpstr>Обзор торгово-технологического оборудования</vt:lpstr>
      <vt:lpstr>Анализ складских операций </vt:lpstr>
      <vt:lpstr>Анализ и оценка методов размещения и выкладки товаров на торговом оборудовании</vt:lpstr>
      <vt:lpstr>Анализ и оценка торгово-технологических операций по доставке, разгрузке, приемке товаров,  организации хранения товарных запасов, подготовке товаров к продаже, их выкладке и реализации </vt:lpstr>
      <vt:lpstr>Оценка этапов торгово-технологического процесса  </vt:lpstr>
      <vt:lpstr>Анализ и оценка применяемых в торговом предприятии технологий оптовых (розничных) продаж  </vt:lpstr>
      <vt:lpstr>Анализ финансово-экономических показателей коммерческой деятельности (анализ статистических величин в коммерческой деятельности на основе использования  основных методов и приемов статистики) </vt:lpstr>
      <vt:lpstr> Анализ финансово-экономических показателей коммерческой деятельности (анализ статистических величин в коммерческой деятельности на основе использования  основных методов и приемов статистики) </vt:lpstr>
      <vt:lpstr>Экономические показатели коммерческой деятельности магазина, тыс. руб.</vt:lpstr>
      <vt:lpstr>Анализ издержек</vt:lpstr>
      <vt:lpstr>Презентация PowerPoint</vt:lpstr>
      <vt:lpstr>Оценка влияния  факторов внешней и внутренней среды на возникновение коммерческих рисков и результаты коммерческой деятельности </vt:lpstr>
      <vt:lpstr>Проектно-экспериментальная часть. Экспериментально-практическая работа. </vt:lpstr>
      <vt:lpstr>Выводы и рекомендации по результатам производственной практики (преддипломной)  </vt:lpstr>
      <vt:lpstr>Список используемой литературы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</dc:creator>
  <cp:lastModifiedBy>Богатырева Нина Владимировна</cp:lastModifiedBy>
  <cp:revision>215</cp:revision>
  <cp:lastPrinted>2021-04-16T14:40:13Z</cp:lastPrinted>
  <dcterms:created xsi:type="dcterms:W3CDTF">2020-03-27T22:15:06Z</dcterms:created>
  <dcterms:modified xsi:type="dcterms:W3CDTF">2021-04-19T11:16:22Z</dcterms:modified>
</cp:coreProperties>
</file>