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405" r:id="rId2"/>
    <p:sldId id="652" r:id="rId3"/>
    <p:sldId id="648" r:id="rId4"/>
    <p:sldId id="667" r:id="rId5"/>
    <p:sldId id="669" r:id="rId6"/>
    <p:sldId id="670" r:id="rId7"/>
    <p:sldId id="671" r:id="rId8"/>
    <p:sldId id="672" r:id="rId9"/>
    <p:sldId id="675" r:id="rId10"/>
    <p:sldId id="674" r:id="rId11"/>
    <p:sldId id="678" r:id="rId12"/>
    <p:sldId id="679" r:id="rId13"/>
    <p:sldId id="680" r:id="rId14"/>
    <p:sldId id="681" r:id="rId15"/>
    <p:sldId id="683" r:id="rId16"/>
    <p:sldId id="682" r:id="rId17"/>
  </p:sldIdLst>
  <p:sldSz cx="10693400" cy="7561263"/>
  <p:notesSz cx="6669088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531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я" initials="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EB0000"/>
    <a:srgbClr val="EB1E00"/>
    <a:srgbClr val="E51F26"/>
    <a:srgbClr val="EB1E28"/>
    <a:srgbClr val="C81F3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69" autoAdjust="0"/>
  </p:normalViewPr>
  <p:slideViewPr>
    <p:cSldViewPr showGuides="1">
      <p:cViewPr varScale="1">
        <p:scale>
          <a:sx n="93" d="100"/>
          <a:sy n="93" d="100"/>
        </p:scale>
        <p:origin x="1626" y="84"/>
      </p:cViewPr>
      <p:guideLst>
        <p:guide orient="horz" pos="2296"/>
        <p:guide pos="2880"/>
        <p:guide orient="horz" pos="253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71583C3-CA27-4496-BECA-C771D03A36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987283-449F-49A3-9FA6-20B92A61CE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481F-6E72-4171-A9C8-98D56C39F96E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B2E802-5847-4DA6-BAD8-A92EA4C57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830C92-6658-426B-8F97-72EB78E0A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C4CA1-B95C-48CD-AB14-2CAA4305D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3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9510-8D81-4F7D-A3DD-ECD88FF9FF52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41425"/>
            <a:ext cx="47355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9037-5C04-413C-AFF2-1B3777C3E5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данном разделе необходимо указать план для каждой из предложенных </a:t>
            </a:r>
            <a:r>
              <a:rPr lang="ru-RU" baseline="0" dirty="0" smtClean="0"/>
              <a:t> рекомендаций с обязательным указанием сроков и средств, необходимых для реализации.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A9037-5C04-413C-AFF2-1B3777C3E58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Необходимо сделать краткий вывод о результатах прохождения практики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A9037-5C04-413C-AFF2-1B3777C3E58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8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2F706F-AFAA-4FA6-90FD-A6042EEAC4E3}"/>
              </a:ext>
            </a:extLst>
          </p:cNvPr>
          <p:cNvSpPr/>
          <p:nvPr userDrawn="1"/>
        </p:nvSpPr>
        <p:spPr>
          <a:xfrm>
            <a:off x="0" y="1954612"/>
            <a:ext cx="10693400" cy="4058267"/>
          </a:xfrm>
          <a:prstGeom prst="rect">
            <a:avLst/>
          </a:prstGeom>
          <a:solidFill>
            <a:srgbClr val="2B314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58D1E9-CE0B-40E2-B7B4-0FA4354CB526}"/>
              </a:ext>
            </a:extLst>
          </p:cNvPr>
          <p:cNvSpPr/>
          <p:nvPr userDrawn="1"/>
        </p:nvSpPr>
        <p:spPr>
          <a:xfrm>
            <a:off x="0" y="3755251"/>
            <a:ext cx="151490" cy="13328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49F62CD-3B5C-4018-AC46-2285EBFB89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7" y="679218"/>
            <a:ext cx="31273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D512A90-7C52-4CB6-A385-FCF56ED6BF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11B1396-9D3B-4AEC-A3F5-32D25265EA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784" y="3348583"/>
            <a:ext cx="9679452" cy="1915285"/>
          </a:xfrm>
        </p:spPr>
        <p:txBody>
          <a:bodyPr anchor="b">
            <a:normAutofit/>
          </a:bodyPr>
          <a:lstStyle>
            <a:lvl1pPr algn="ctr">
              <a:defRPr lang="ru-RU" sz="55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 algn="l" defTabSz="1043056" rtl="0" eaLnBrk="1" latinLnBrk="0" hangingPunct="1"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EDFA97E-57D3-4908-B503-1A4CD5FEDBA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4666" y="5386216"/>
            <a:ext cx="9768578" cy="453716"/>
          </a:xfrm>
        </p:spPr>
        <p:txBody>
          <a:bodyPr anchor="b">
            <a:normAutofit/>
          </a:bodyPr>
          <a:lstStyle>
            <a:lvl1pPr marL="87313" indent="0">
              <a:buNone/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052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911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2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3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4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6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8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9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6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5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6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04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10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 marL="0" indent="0">
              <a:buNone/>
              <a:defRPr sz="2700"/>
            </a:lvl1pPr>
            <a:lvl2pPr marL="391146" indent="0">
              <a:buNone/>
              <a:defRPr sz="2400"/>
            </a:lvl2pPr>
            <a:lvl3pPr marL="782292" indent="0">
              <a:buNone/>
              <a:defRPr sz="2100"/>
            </a:lvl3pPr>
            <a:lvl4pPr marL="1173438" indent="0">
              <a:buNone/>
              <a:defRPr sz="1700"/>
            </a:lvl4pPr>
            <a:lvl5pPr marL="1564584" indent="0">
              <a:buNone/>
              <a:defRPr sz="1700"/>
            </a:lvl5pPr>
            <a:lvl6pPr marL="1955730" indent="0">
              <a:buNone/>
              <a:defRPr sz="1700"/>
            </a:lvl6pPr>
            <a:lvl7pPr marL="2346876" indent="0">
              <a:buNone/>
              <a:defRPr sz="1700"/>
            </a:lvl7pPr>
            <a:lvl8pPr marL="2738022" indent="0">
              <a:buNone/>
              <a:defRPr sz="1700"/>
            </a:lvl8pPr>
            <a:lvl9pPr marL="3129168" indent="0">
              <a:buNone/>
              <a:defRPr sz="17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7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5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1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_DEN\_ПРОЕКТЫ\_МФПА\Университет СИНЕРГИЯ\презентации\Рисунок1.jpg">
            <a:extLst>
              <a:ext uri="{FF2B5EF4-FFF2-40B4-BE49-F238E27FC236}">
                <a16:creationId xmlns:a16="http://schemas.microsoft.com/office/drawing/2014/main" id="{04EA8244-8613-47EF-ADFF-CECBFAAFD3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25898" cy="75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2D85A3D9-8E6C-42BC-A646-80F2D6AECC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7" y="1001906"/>
            <a:ext cx="2610490" cy="46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507453-DF3E-4843-9C37-520D26E5A1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766" y="2196455"/>
            <a:ext cx="9599868" cy="3807156"/>
          </a:xfrm>
        </p:spPr>
        <p:txBody>
          <a:bodyPr anchor="ctr">
            <a:normAutofit/>
          </a:bodyPr>
          <a:lstStyle>
            <a:lvl1pPr marL="0" algn="l" defTabSz="10430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50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418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C1DD5A-7DBA-4220-B8D8-20048D0ABCE3}"/>
              </a:ext>
            </a:extLst>
          </p:cNvPr>
          <p:cNvSpPr/>
          <p:nvPr userDrawn="1"/>
        </p:nvSpPr>
        <p:spPr>
          <a:xfrm>
            <a:off x="0" y="1795828"/>
            <a:ext cx="10693400" cy="4793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919243"/>
            <a:ext cx="9824904" cy="3488816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63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700511"/>
            <a:ext cx="9824904" cy="3707548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111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5C6B6E1A-7427-4160-A1D6-036AF3FE4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2" y="2141571"/>
            <a:ext cx="9824905" cy="442469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2835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12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24212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A4523AE8-D259-411C-A6A2-3CD2D16943E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741209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5" name="Текст 2">
            <a:extLst>
              <a:ext uri="{FF2B5EF4-FFF2-40B4-BE49-F238E27FC236}">
                <a16:creationId xmlns:a16="http://schemas.microsoft.com/office/drawing/2014/main" id="{2C6B67E9-E51A-4189-9E6F-B8FBB553E1FC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41209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D9E4D091-F7FD-4BCB-B863-BE189268567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158207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27AE658B-019B-4257-BC1E-5402C16CD9CF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158207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4" y="561291"/>
            <a:ext cx="9779870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52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B9B11F2-6547-4B66-9341-F3EB5FC81BDB}"/>
              </a:ext>
            </a:extLst>
          </p:cNvPr>
          <p:cNvSpPr/>
          <p:nvPr userDrawn="1"/>
        </p:nvSpPr>
        <p:spPr>
          <a:xfrm>
            <a:off x="7759261" y="2470407"/>
            <a:ext cx="2359400" cy="4090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8" name="object 3">
            <a:extLst>
              <a:ext uri="{FF2B5EF4-FFF2-40B4-BE49-F238E27FC236}">
                <a16:creationId xmlns:a16="http://schemas.microsoft.com/office/drawing/2014/main" id="{4C967A7A-8161-4185-84CA-97E80FC9B322}"/>
              </a:ext>
            </a:extLst>
          </p:cNvPr>
          <p:cNvSpPr/>
          <p:nvPr userDrawn="1"/>
        </p:nvSpPr>
        <p:spPr>
          <a:xfrm>
            <a:off x="7222" y="252239"/>
            <a:ext cx="125720" cy="1815708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DCE2DE8-E62B-4A34-8FC0-6B605B6B6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355" y="1133896"/>
            <a:ext cx="9499375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id="{2B0BFA9E-BDB0-415B-8B27-5B6AB1518DB8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62355" y="489910"/>
            <a:ext cx="9499375" cy="2769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ru-RU" sz="2000" b="1" dirty="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lvl="0" defTabSz="91440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42" name="Объект 2">
            <a:extLst>
              <a:ext uri="{FF2B5EF4-FFF2-40B4-BE49-F238E27FC236}">
                <a16:creationId xmlns:a16="http://schemas.microsoft.com/office/drawing/2014/main" id="{DDA1D208-AC82-41CD-AC19-AA520B2C2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1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Объект 2">
            <a:extLst>
              <a:ext uri="{FF2B5EF4-FFF2-40B4-BE49-F238E27FC236}">
                <a16:creationId xmlns:a16="http://schemas.microsoft.com/office/drawing/2014/main" id="{2CB3BD24-831A-4664-875C-E9C7FB7F8C36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017334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Объект 2">
            <a:extLst>
              <a:ext uri="{FF2B5EF4-FFF2-40B4-BE49-F238E27FC236}">
                <a16:creationId xmlns:a16="http://schemas.microsoft.com/office/drawing/2014/main" id="{F8D3A8DA-DE38-47DD-9DD4-6DEB7240F64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388977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E8C385B-C208-4106-8613-8BC5223A3F5C}"/>
              </a:ext>
            </a:extLst>
          </p:cNvPr>
          <p:cNvSpPr/>
          <p:nvPr userDrawn="1"/>
        </p:nvSpPr>
        <p:spPr>
          <a:xfrm>
            <a:off x="648087" y="4846672"/>
            <a:ext cx="7043531" cy="516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2" name="Текст 2">
            <a:extLst>
              <a:ext uri="{FF2B5EF4-FFF2-40B4-BE49-F238E27FC236}">
                <a16:creationId xmlns:a16="http://schemas.microsoft.com/office/drawing/2014/main" id="{7CEAFFC1-C332-47C7-9CFE-8FE0B3FD0457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757731" y="2484487"/>
            <a:ext cx="2304000" cy="292598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Объект 2">
            <a:extLst>
              <a:ext uri="{FF2B5EF4-FFF2-40B4-BE49-F238E27FC236}">
                <a16:creationId xmlns:a16="http://schemas.microsoft.com/office/drawing/2014/main" id="{BDB58731-0025-45AA-B7E6-AE93EE2F2764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7759260" y="2945191"/>
            <a:ext cx="2311011" cy="3462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Объект 2">
            <a:extLst>
              <a:ext uri="{FF2B5EF4-FFF2-40B4-BE49-F238E27FC236}">
                <a16:creationId xmlns:a16="http://schemas.microsoft.com/office/drawing/2014/main" id="{E9331FB5-268A-4AC3-A50C-029CFF37D9C2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665571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Объект 2">
            <a:extLst>
              <a:ext uri="{FF2B5EF4-FFF2-40B4-BE49-F238E27FC236}">
                <a16:creationId xmlns:a16="http://schemas.microsoft.com/office/drawing/2014/main" id="{073B8669-4C3C-4E00-85DA-6D255EE3B472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037214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Объект 2">
            <a:extLst>
              <a:ext uri="{FF2B5EF4-FFF2-40B4-BE49-F238E27FC236}">
                <a16:creationId xmlns:a16="http://schemas.microsoft.com/office/drawing/2014/main" id="{6D28D3A1-3506-42DA-8E0C-5D900B154BFB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5408857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14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100"/>
            </a:lvl1pPr>
            <a:lvl2pPr marL="391146" indent="0" algn="ctr">
              <a:buNone/>
              <a:defRPr sz="1700"/>
            </a:lvl2pPr>
            <a:lvl3pPr marL="782292" indent="0" algn="ctr">
              <a:buNone/>
              <a:defRPr sz="1500"/>
            </a:lvl3pPr>
            <a:lvl4pPr marL="1173438" indent="0" algn="ctr">
              <a:buNone/>
              <a:defRPr sz="1400"/>
            </a:lvl4pPr>
            <a:lvl5pPr marL="1564584" indent="0" algn="ctr">
              <a:buNone/>
              <a:defRPr sz="1400"/>
            </a:lvl5pPr>
            <a:lvl6pPr marL="1955730" indent="0" algn="ctr">
              <a:buNone/>
              <a:defRPr sz="1400"/>
            </a:lvl6pPr>
            <a:lvl7pPr marL="2346876" indent="0" algn="ctr">
              <a:buNone/>
              <a:defRPr sz="1400"/>
            </a:lvl7pPr>
            <a:lvl8pPr marL="2738022" indent="0" algn="ctr">
              <a:buNone/>
              <a:defRPr sz="1400"/>
            </a:lvl8pPr>
            <a:lvl9pPr marL="3129168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1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265" y="280935"/>
            <a:ext cx="1512396" cy="27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4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0CA2-EE7C-4F21-BC99-1B7BC45BB5BA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19" r:id="rId3"/>
    <p:sldLayoutId id="2147483739" r:id="rId4"/>
    <p:sldLayoutId id="2147483736" r:id="rId5"/>
    <p:sldLayoutId id="2147483738" r:id="rId6"/>
    <p:sldLayoutId id="2147483737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78229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73" indent="-195573" algn="l" defTabSz="782292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671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86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1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157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51303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4244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3359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74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229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3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84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3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7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802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6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EBF47-2662-48D1-B238-FBEE452D2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070" y="2912209"/>
            <a:ext cx="9679452" cy="3046367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ОТЧЕТ </a:t>
            </a:r>
            <a:br>
              <a:rPr lang="ru-RU" sz="2100" dirty="0" smtClean="0"/>
            </a:br>
            <a:r>
              <a:rPr lang="ru-RU" sz="2100" dirty="0" smtClean="0"/>
              <a:t>о прохождении производственной практики </a:t>
            </a:r>
            <a:br>
              <a:rPr lang="ru-RU" sz="2100" dirty="0" smtClean="0"/>
            </a:br>
            <a:r>
              <a:rPr lang="ru-RU" sz="2100" dirty="0" smtClean="0"/>
              <a:t>(по профилю специальности)</a:t>
            </a:r>
            <a:br>
              <a:rPr lang="ru-RU" sz="2100" dirty="0" smtClean="0"/>
            </a:br>
            <a:r>
              <a:rPr lang="ru-RU" sz="2100" dirty="0" smtClean="0"/>
              <a:t> </a:t>
            </a:r>
            <a:br>
              <a:rPr lang="ru-RU" sz="2100" dirty="0" smtClean="0"/>
            </a:br>
            <a:r>
              <a:rPr lang="ru-RU" sz="1800" dirty="0" smtClean="0"/>
              <a:t>по профессиональному модулю </a:t>
            </a:r>
            <a:br>
              <a:rPr lang="ru-RU" sz="1800" dirty="0" smtClean="0"/>
            </a:br>
            <a:r>
              <a:rPr lang="ru-RU" sz="1800" dirty="0" smtClean="0"/>
              <a:t>ПМ.05 Предпринимательство в коммерции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в период с </a:t>
            </a:r>
            <a:r>
              <a:rPr lang="ru-RU" sz="1800" dirty="0" smtClean="0"/>
              <a:t>«___» ________ 20__ </a:t>
            </a:r>
            <a:r>
              <a:rPr lang="ru-RU" sz="1800" dirty="0" smtClean="0"/>
              <a:t>г. по </a:t>
            </a:r>
            <a:r>
              <a:rPr lang="ru-RU" sz="1800" dirty="0"/>
              <a:t>«___» ________ 20__ г.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Специальность 38.02.04 Коммерция (по отраслям)</a:t>
            </a:r>
            <a:endParaRPr lang="ru-RU" sz="18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EC7E33D-1387-4B56-A695-F4C72A50F4EE}"/>
              </a:ext>
            </a:extLst>
          </p:cNvPr>
          <p:cNvSpPr txBox="1">
            <a:spLocks/>
          </p:cNvSpPr>
          <p:nvPr/>
        </p:nvSpPr>
        <p:spPr bwMode="auto">
          <a:xfrm>
            <a:off x="426967" y="5980906"/>
            <a:ext cx="871296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ФИО обучающегося</a:t>
            </a: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ru-RU" sz="2400" dirty="0">
                <a:solidFill>
                  <a:srgbClr val="FF0000"/>
                </a:solidFill>
                <a:latin typeface="Calibri"/>
              </a:rPr>
              <a:t>Группа: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algn="l" defTabSz="9144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ФИО Руководителя:  </a:t>
            </a:r>
            <a:r>
              <a:rPr lang="ru-RU" altLang="ru-RU" sz="2000" dirty="0" smtClean="0">
                <a:solidFill>
                  <a:srgbClr val="FF0000"/>
                </a:solidFill>
              </a:rPr>
              <a:t>___________________________________________</a:t>
            </a:r>
            <a:endParaRPr lang="ru-RU" altLang="ru-RU" sz="2000" dirty="0">
              <a:solidFill>
                <a:srgbClr val="FF0000"/>
              </a:solidFill>
            </a:endParaRPr>
          </a:p>
          <a:p>
            <a:pPr lvl="0" algn="l" defTabSz="914400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ru-RU" altLang="ru-RU" sz="2200" u="sng" dirty="0">
              <a:solidFill>
                <a:srgbClr val="FF0000"/>
              </a:solidFill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2C01-F3A7-4DE2-9DF2-AD08FA48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16" y="198043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НЕГОСУДАРСТВЕННОЕ ОБРАЗОВАТЕЛЬНОЕ ЧАСТНОЕ УЧРЕЖДЕНИЕ ВЫСШЕГО ОБРАЗОВАНИЯ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«МОСКОВСКИЙ ФИНАНСОВО-ПРОМЫШЛЕННЫЙ УНИВЕРСИТЕТ «СИНЕРГИЯ»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Колледж «Синергия»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white"/>
                </a:solidFill>
                <a:latin typeface="Arial" charset="0"/>
              </a:rPr>
              <a:t>Кафедра</a:t>
            </a: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lang="ru-RU" altLang="ru-RU" sz="1400" b="1" dirty="0" smtClean="0">
                <a:solidFill>
                  <a:prstClr val="white"/>
                </a:solidFill>
                <a:latin typeface="Arial" charset="0"/>
              </a:rPr>
              <a:t>Предпринимательства и конкуренции</a:t>
            </a:r>
            <a:endParaRPr lang="ru-RU" altLang="ru-RU" sz="1400" b="1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394922" y="2124447"/>
            <a:ext cx="9824904" cy="421490"/>
          </a:xfrm>
        </p:spPr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Риски и страхование</a:t>
            </a:r>
            <a:endParaRPr lang="ru-RU" dirty="0">
              <a:solidFill>
                <a:srgbClr val="E60000"/>
              </a:solidFill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394922" y="3617420"/>
            <a:ext cx="9824904" cy="421490"/>
          </a:xfrm>
          <a:prstGeom prst="rect">
            <a:avLst/>
          </a:prstGeom>
        </p:spPr>
        <p:txBody>
          <a:bodyPr vert="horz" lIns="104306" tIns="52153" rIns="104306" bIns="52153" rtlCol="0" anchor="b">
            <a:normAutofit/>
          </a:bodyPr>
          <a:lstStyle>
            <a:lvl1pPr marL="87313" indent="0" algn="l" defTabSz="782292" rtl="0" eaLnBrk="1" latinLnBrk="0" hangingPunct="1">
              <a:lnSpc>
                <a:spcPct val="90000"/>
              </a:lnSpc>
              <a:spcBef>
                <a:spcPts val="856"/>
              </a:spcBef>
              <a:buFont typeface="Arial" panose="020B0604020202020204" pitchFamily="34" charset="0"/>
              <a:buNone/>
              <a:defRPr sz="1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9114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229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343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4584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5730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4687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3802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2916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E60000"/>
                </a:solidFill>
              </a:rPr>
              <a:t>Источники финансирования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29717"/>
            <a:ext cx="9687193" cy="830997"/>
          </a:xfrm>
        </p:spPr>
        <p:txBody>
          <a:bodyPr/>
          <a:lstStyle/>
          <a:p>
            <a:r>
              <a:rPr lang="ru-RU" sz="3000" dirty="0" smtClean="0"/>
              <a:t>Рекомендации по совершенствованию деятельности рассматриваемого </a:t>
            </a:r>
            <a:r>
              <a:rPr lang="ru-RU" sz="3000" dirty="0" err="1" smtClean="0"/>
              <a:t>стартапа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1171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Обоснование предложенных рекомендаций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76186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429717"/>
            <a:ext cx="9687193" cy="830997"/>
          </a:xfrm>
        </p:spPr>
        <p:txBody>
          <a:bodyPr/>
          <a:lstStyle/>
          <a:p>
            <a:r>
              <a:rPr lang="ru-RU" sz="3000" dirty="0" smtClean="0"/>
              <a:t>План внедрения предложенных рекомендаций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008" y="2124447"/>
            <a:ext cx="965485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В данном разделе необходимо указать план для каждой из предложенных  рекомендаций с обязательным указанием сроков и средств, необходимых для реализации.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72794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21968"/>
            <a:ext cx="9687193" cy="1246495"/>
          </a:xfrm>
        </p:spPr>
        <p:txBody>
          <a:bodyPr/>
          <a:lstStyle/>
          <a:p>
            <a:r>
              <a:rPr lang="ru-RU" sz="3000" dirty="0" smtClean="0"/>
              <a:t>Описание результатов, которые будут достигнуты по </a:t>
            </a:r>
            <a:r>
              <a:rPr lang="ru-RU" sz="3000" dirty="0" smtClean="0"/>
              <a:t>итогам </a:t>
            </a:r>
            <a:r>
              <a:rPr lang="ru-RU" sz="3000" dirty="0" smtClean="0"/>
              <a:t>внедрения рекомендаций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45648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en-US" sz="3000" dirty="0" smtClean="0"/>
              <a:t>SWOT – </a:t>
            </a:r>
            <a:r>
              <a:rPr lang="ru-RU" sz="3000" dirty="0" smtClean="0"/>
              <a:t>анализ (исследуемого </a:t>
            </a:r>
            <a:r>
              <a:rPr lang="ru-RU" sz="3000" dirty="0" err="1" smtClean="0"/>
              <a:t>стартапа</a:t>
            </a:r>
            <a:r>
              <a:rPr lang="ru-RU" sz="3000" dirty="0" smtClean="0"/>
              <a:t>) </a:t>
            </a:r>
            <a:endParaRPr lang="ru-RU" sz="3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199049"/>
              </p:ext>
            </p:extLst>
          </p:nvPr>
        </p:nvGraphicFramePr>
        <p:xfrm>
          <a:off x="594172" y="1820624"/>
          <a:ext cx="9625694" cy="4778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74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Сильные</a:t>
                      </a:r>
                      <a:r>
                        <a:rPr lang="ru-RU" sz="2800" b="1" baseline="0" dirty="0" smtClean="0"/>
                        <a:t> стороны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Слабые стороны 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182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8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Возможности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Угрозы 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583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21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556034"/>
            <a:ext cx="9687193" cy="578363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8730" y="2052439"/>
            <a:ext cx="927246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Необходимо сделать краткий вывод о результатах прохождения </a:t>
            </a:r>
            <a:r>
              <a:rPr lang="ru-RU" i="1" dirty="0"/>
              <a:t>практики (по всем слайдам</a:t>
            </a:r>
            <a:r>
              <a:rPr lang="ru-RU" i="1" dirty="0" smtClean="0"/>
              <a:t>).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06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Содержание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963" y="1836415"/>
            <a:ext cx="9824904" cy="4752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b="1" dirty="0">
                <a:cs typeface="Arial"/>
              </a:rPr>
              <a:t>I. </a:t>
            </a:r>
            <a:r>
              <a:rPr lang="ru-RU" sz="2300" b="1" dirty="0">
                <a:cs typeface="Arial"/>
              </a:rPr>
              <a:t>Изучение ключевых этапов разработки </a:t>
            </a:r>
            <a:r>
              <a:rPr lang="ru-RU" sz="2300" b="1" dirty="0" smtClean="0">
                <a:cs typeface="Arial"/>
              </a:rPr>
              <a:t>бизнес-единиц</a:t>
            </a:r>
            <a:endParaRPr lang="en-US" sz="2300" b="1" dirty="0"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dirty="0">
                <a:cs typeface="Arial"/>
              </a:rPr>
              <a:t>1</a:t>
            </a:r>
            <a:r>
              <a:rPr lang="ru-RU" sz="2300" dirty="0">
                <a:cs typeface="Arial"/>
              </a:rPr>
              <a:t>.1. Основные этапы и структура </a:t>
            </a:r>
            <a:r>
              <a:rPr lang="ru-RU" sz="2300" dirty="0" smtClean="0">
                <a:cs typeface="Arial"/>
              </a:rPr>
              <a:t>бизнес-плана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b="1" dirty="0" smtClean="0">
                <a:cs typeface="Arial"/>
              </a:rPr>
              <a:t>II</a:t>
            </a:r>
            <a:r>
              <a:rPr lang="en-US" sz="2300" b="1" dirty="0">
                <a:cs typeface="Arial"/>
              </a:rPr>
              <a:t>. </a:t>
            </a:r>
            <a:r>
              <a:rPr lang="ru-RU" sz="2300" b="1" dirty="0" err="1" smtClean="0">
                <a:cs typeface="Arial"/>
              </a:rPr>
              <a:t>Исследовательско</a:t>
            </a:r>
            <a:r>
              <a:rPr lang="ru-RU" sz="2300" b="1" dirty="0" smtClean="0">
                <a:cs typeface="Arial"/>
              </a:rPr>
              <a:t> - аналитическая </a:t>
            </a:r>
            <a:r>
              <a:rPr lang="ru-RU" sz="2300" b="1" dirty="0">
                <a:cs typeface="Arial"/>
              </a:rPr>
              <a:t>часть</a:t>
            </a:r>
            <a:r>
              <a:rPr lang="en-US" sz="2300" b="1" dirty="0">
                <a:cs typeface="Arial"/>
              </a:rPr>
              <a:t>. </a:t>
            </a:r>
            <a:r>
              <a:rPr lang="ru-RU" sz="2300" b="1" dirty="0">
                <a:cs typeface="Arial"/>
              </a:rPr>
              <a:t>Сбор информации об объекте практики и анализ источников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>
                <a:cs typeface="Arial"/>
              </a:rPr>
              <a:t>2.1. Определение конкурентоспособной бизнес-идеи для целей разработки бизнес-плана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>
                <a:cs typeface="Arial"/>
              </a:rPr>
              <a:t>2.2. Анализ </a:t>
            </a:r>
            <a:r>
              <a:rPr lang="ru-RU" sz="2300" dirty="0">
                <a:cs typeface="Arial"/>
              </a:rPr>
              <a:t>ключевых этапов создания собственного </a:t>
            </a:r>
            <a:r>
              <a:rPr lang="ru-RU" sz="2300" dirty="0" err="1">
                <a:cs typeface="Arial"/>
              </a:rPr>
              <a:t>стартапа</a:t>
            </a:r>
            <a:r>
              <a:rPr lang="ru-RU" sz="2300" dirty="0">
                <a:cs typeface="Arial"/>
              </a:rPr>
              <a:t> или исследования стороннего </a:t>
            </a:r>
            <a:r>
              <a:rPr lang="ru-RU" sz="2300" dirty="0" smtClean="0">
                <a:cs typeface="Arial"/>
              </a:rPr>
              <a:t>предпринимательского опыта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b="1" dirty="0" smtClean="0">
                <a:cs typeface="Arial"/>
              </a:rPr>
              <a:t>III</a:t>
            </a:r>
            <a:r>
              <a:rPr lang="ru-RU" sz="2300" b="1" dirty="0" smtClean="0">
                <a:cs typeface="Arial"/>
              </a:rPr>
              <a:t>. Проектно-экспериментальная часть. </a:t>
            </a:r>
            <a:r>
              <a:rPr lang="ru-RU" sz="2300" b="1" dirty="0" smtClean="0"/>
              <a:t>Приобретение </a:t>
            </a:r>
            <a:r>
              <a:rPr lang="ru-RU" sz="2300" b="1" dirty="0"/>
              <a:t>необходимых умений и практического опыта работы по специальности в рамках освоения вида деятельности ВД 5. Предпринимательство в </a:t>
            </a:r>
            <a:r>
              <a:rPr lang="ru-RU" sz="2300" b="1" dirty="0" smtClean="0"/>
              <a:t>коммерции</a:t>
            </a:r>
            <a:endParaRPr lang="en-US" sz="23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>
                <a:cs typeface="Arial"/>
              </a:rPr>
              <a:t>3.1.</a:t>
            </a:r>
            <a:r>
              <a:rPr lang="ru-RU" sz="2300" dirty="0">
                <a:cs typeface="Arial"/>
              </a:rPr>
              <a:t> </a:t>
            </a:r>
            <a:r>
              <a:rPr lang="ru-RU" sz="2300" dirty="0"/>
              <a:t>Разработка бизнес-плана для конкурентоспособной </a:t>
            </a:r>
            <a:r>
              <a:rPr lang="ru-RU" sz="2300" dirty="0" smtClean="0"/>
              <a:t>бизнес-идеи</a:t>
            </a:r>
            <a:r>
              <a:rPr lang="ru-RU" sz="2300" dirty="0" smtClean="0">
                <a:cs typeface="Arial"/>
              </a:rPr>
              <a:t>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 smtClean="0"/>
              <a:t>3.2. Разработка </a:t>
            </a:r>
            <a:r>
              <a:rPr lang="ru-RU" sz="2300" dirty="0"/>
              <a:t>рекомендаций по совершенствованию деятельности </a:t>
            </a:r>
            <a:r>
              <a:rPr lang="ru-RU" sz="2300" dirty="0" err="1"/>
              <a:t>стартапа</a:t>
            </a:r>
            <a:r>
              <a:rPr lang="ru-RU" sz="2300" dirty="0"/>
              <a:t> собственного бизнес-проекта или стороннего исследуемого </a:t>
            </a:r>
            <a:r>
              <a:rPr lang="ru-RU" sz="2300" dirty="0" err="1" smtClean="0"/>
              <a:t>стартапа</a:t>
            </a:r>
            <a:endParaRPr lang="ru-RU" sz="2300" dirty="0" smtClean="0"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b="1" dirty="0" smtClean="0">
                <a:cs typeface="Arial"/>
              </a:rPr>
              <a:t>IV</a:t>
            </a:r>
            <a:r>
              <a:rPr lang="ru-RU" sz="2300" b="1" dirty="0" smtClean="0">
                <a:cs typeface="Arial"/>
              </a:rPr>
              <a:t>. 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66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73" y="221968"/>
            <a:ext cx="9206515" cy="1246495"/>
          </a:xfrm>
        </p:spPr>
        <p:txBody>
          <a:bodyPr/>
          <a:lstStyle/>
          <a:p>
            <a:r>
              <a:rPr lang="ru-RU" sz="3000" dirty="0" smtClean="0"/>
              <a:t>Характеристика </a:t>
            </a:r>
            <a:r>
              <a:rPr lang="ru-RU" sz="3000" dirty="0"/>
              <a:t>к</a:t>
            </a:r>
            <a:r>
              <a:rPr lang="ru-RU" sz="3000" dirty="0" smtClean="0"/>
              <a:t>онкурентоспособной бизнес</a:t>
            </a:r>
            <a:r>
              <a:rPr lang="en-US" sz="3000" dirty="0"/>
              <a:t>-</a:t>
            </a:r>
            <a:r>
              <a:rPr lang="ru-RU" sz="3000" dirty="0" smtClean="0"/>
              <a:t>идеи и </a:t>
            </a:r>
            <a:r>
              <a:rPr lang="ru-RU" sz="3000" dirty="0" err="1" smtClean="0"/>
              <a:t>стартапа</a:t>
            </a:r>
            <a:r>
              <a:rPr lang="ru-RU" sz="3000" dirty="0" smtClean="0"/>
              <a:t>, </a:t>
            </a:r>
            <a:r>
              <a:rPr lang="ru-RU" sz="3000" dirty="0" smtClean="0"/>
              <a:t>созданного на её основе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8986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365166" y="1813649"/>
            <a:ext cx="9824904" cy="421490"/>
          </a:xfrm>
        </p:spPr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Описание </a:t>
            </a:r>
            <a:r>
              <a:rPr lang="ru-RU" dirty="0" smtClean="0">
                <a:solidFill>
                  <a:srgbClr val="E60000"/>
                </a:solidFill>
              </a:rPr>
              <a:t>продукта или услуги</a:t>
            </a:r>
            <a:endParaRPr lang="ru-RU" dirty="0">
              <a:solidFill>
                <a:srgbClr val="E60000"/>
              </a:solidFill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365166" y="3420591"/>
            <a:ext cx="9824904" cy="421490"/>
          </a:xfrm>
          <a:prstGeom prst="rect">
            <a:avLst/>
          </a:prstGeom>
        </p:spPr>
        <p:txBody>
          <a:bodyPr vert="horz" lIns="104306" tIns="52153" rIns="104306" bIns="52153" rtlCol="0" anchor="b">
            <a:normAutofit/>
          </a:bodyPr>
          <a:lstStyle>
            <a:lvl1pPr marL="87313" indent="0" algn="l" defTabSz="782292" rtl="0" eaLnBrk="1" latinLnBrk="0" hangingPunct="1">
              <a:lnSpc>
                <a:spcPct val="90000"/>
              </a:lnSpc>
              <a:spcBef>
                <a:spcPts val="856"/>
              </a:spcBef>
              <a:buFont typeface="Arial" panose="020B0604020202020204" pitchFamily="34" charset="0"/>
              <a:buNone/>
              <a:defRPr sz="1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9114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229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343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4584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5730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4687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3802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2916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E60000"/>
                </a:solidFill>
              </a:rPr>
              <a:t>Описание целевой аудитории</a:t>
            </a:r>
            <a:endParaRPr lang="ru-RU" dirty="0">
              <a:solidFill>
                <a:srgbClr val="E60000"/>
              </a:solidFill>
            </a:endParaRPr>
          </a:p>
        </p:txBody>
      </p:sp>
      <p:sp>
        <p:nvSpPr>
          <p:cNvPr id="15" name="Текст 3"/>
          <p:cNvSpPr txBox="1">
            <a:spLocks/>
          </p:cNvSpPr>
          <p:nvPr/>
        </p:nvSpPr>
        <p:spPr>
          <a:xfrm>
            <a:off x="363477" y="5029052"/>
            <a:ext cx="9824904" cy="421490"/>
          </a:xfrm>
          <a:prstGeom prst="rect">
            <a:avLst/>
          </a:prstGeom>
        </p:spPr>
        <p:txBody>
          <a:bodyPr vert="horz" lIns="104306" tIns="52153" rIns="104306" bIns="52153" rtlCol="0" anchor="b">
            <a:normAutofit/>
          </a:bodyPr>
          <a:lstStyle>
            <a:lvl1pPr marL="87313" indent="0" algn="l" defTabSz="782292" rtl="0" eaLnBrk="1" latinLnBrk="0" hangingPunct="1">
              <a:lnSpc>
                <a:spcPct val="90000"/>
              </a:lnSpc>
              <a:spcBef>
                <a:spcPts val="856"/>
              </a:spcBef>
              <a:buFont typeface="Arial" panose="020B0604020202020204" pitchFamily="34" charset="0"/>
              <a:buNone/>
              <a:defRPr sz="1800" b="1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9114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229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343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4584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5730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46876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38022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29168" indent="0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E60000"/>
                </a:solidFill>
              </a:rPr>
              <a:t>Оценка рынков сбыта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364188" y="1908423"/>
            <a:ext cx="9824904" cy="4214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E60000"/>
                </a:solidFill>
              </a:rPr>
              <a:t>Анализ и оценка конкурентов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394962" y="1908423"/>
            <a:ext cx="9824904" cy="421490"/>
          </a:xfrm>
        </p:spPr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Маркетинг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План производства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Организационный план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2673" y="637466"/>
            <a:ext cx="9687193" cy="415498"/>
          </a:xfrm>
        </p:spPr>
        <p:txBody>
          <a:bodyPr/>
          <a:lstStyle/>
          <a:p>
            <a:r>
              <a:rPr lang="ru-RU" sz="3000" dirty="0" smtClean="0"/>
              <a:t>Бизнес-план </a:t>
            </a:r>
            <a:endParaRPr lang="ru-RU" sz="3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60000"/>
                </a:solidFill>
              </a:rPr>
              <a:t>Финансовый план </a:t>
            </a:r>
            <a:endParaRPr lang="ru-RU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2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_шаблончик A4 (1)" id="{CECEB147-F7F0-4995-89D0-2FD57D90FCEB}" vid="{306AE4ED-CFFA-434E-A652-8353525159A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презентация_шаблончик A4 (1)</Template>
  <TotalTime>1468</TotalTime>
  <Words>333</Words>
  <Application>Microsoft Office PowerPoint</Application>
  <PresentationFormat>Произвольный</PresentationFormat>
  <Paragraphs>64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Тема Office</vt:lpstr>
      <vt:lpstr>ОТЧЕТ  о прохождении производственной практики  (по профилю специальности)   по профессиональному модулю  ПМ.05 Предпринимательство в коммерции  в период с «___» ________ 20__ г. по «___» ________ 20__ г.  Специальность 38.02.04 Коммерция (по отраслям)</vt:lpstr>
      <vt:lpstr>Содержание</vt:lpstr>
      <vt:lpstr>Характеристика конкурентоспособной бизнес-идеи и стартапа, созданного на её основе </vt:lpstr>
      <vt:lpstr>Бизнес-план </vt:lpstr>
      <vt:lpstr>Бизнес-план </vt:lpstr>
      <vt:lpstr>Бизнес-план </vt:lpstr>
      <vt:lpstr>Бизнес-план </vt:lpstr>
      <vt:lpstr>Бизнес-план </vt:lpstr>
      <vt:lpstr>Бизнес-план </vt:lpstr>
      <vt:lpstr>Бизнес-план </vt:lpstr>
      <vt:lpstr>Рекомендации по совершенствованию деятельности рассматриваемого стартапа</vt:lpstr>
      <vt:lpstr>Обоснование предложенных рекомендаций </vt:lpstr>
      <vt:lpstr>План внедрения предложенных рекомендаций</vt:lpstr>
      <vt:lpstr>Описание результатов, которые будут достигнуты по итогам внедрения рекомендаций </vt:lpstr>
      <vt:lpstr>SWOT – анализ (исследуемого стартапа) 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Бельченко Нина Владимировна</cp:lastModifiedBy>
  <cp:revision>110</cp:revision>
  <cp:lastPrinted>2019-08-06T13:15:09Z</cp:lastPrinted>
  <dcterms:created xsi:type="dcterms:W3CDTF">2020-03-27T22:15:06Z</dcterms:created>
  <dcterms:modified xsi:type="dcterms:W3CDTF">2024-03-18T15:12:53Z</dcterms:modified>
</cp:coreProperties>
</file>