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rts/chart1.xml" ContentType="application/vnd.openxmlformats-officedocument.drawingml.chart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8"/>
  </p:notesMasterIdLst>
  <p:handoutMasterIdLst>
    <p:handoutMasterId r:id="rId29"/>
  </p:handoutMasterIdLst>
  <p:sldIdLst>
    <p:sldId id="405" r:id="rId2"/>
    <p:sldId id="647" r:id="rId3"/>
    <p:sldId id="648" r:id="rId4"/>
    <p:sldId id="680" r:id="rId5"/>
    <p:sldId id="681" r:id="rId6"/>
    <p:sldId id="651" r:id="rId7"/>
    <p:sldId id="652" r:id="rId8"/>
    <p:sldId id="653" r:id="rId9"/>
    <p:sldId id="677" r:id="rId10"/>
    <p:sldId id="678" r:id="rId11"/>
    <p:sldId id="679" r:id="rId12"/>
    <p:sldId id="654" r:id="rId13"/>
    <p:sldId id="655" r:id="rId14"/>
    <p:sldId id="656" r:id="rId15"/>
    <p:sldId id="657" r:id="rId16"/>
    <p:sldId id="658" r:id="rId17"/>
    <p:sldId id="666" r:id="rId18"/>
    <p:sldId id="665" r:id="rId19"/>
    <p:sldId id="659" r:id="rId20"/>
    <p:sldId id="669" r:id="rId21"/>
    <p:sldId id="674" r:id="rId22"/>
    <p:sldId id="675" r:id="rId23"/>
    <p:sldId id="663" r:id="rId24"/>
    <p:sldId id="673" r:id="rId25"/>
    <p:sldId id="676" r:id="rId26"/>
    <p:sldId id="670" r:id="rId27"/>
  </p:sldIdLst>
  <p:sldSz cx="10693400" cy="7561263"/>
  <p:notesSz cx="6797675" cy="992505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531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я" initials="К" lastIdx="1" clrIdx="0">
    <p:extLst>
      <p:ext uri="{19B8F6BF-5375-455C-9EA6-DF929625EA0E}">
        <p15:presenceInfo xmlns:p15="http://schemas.microsoft.com/office/powerpoint/2012/main" userId="Катя" providerId="None"/>
      </p:ext>
    </p:extLst>
  </p:cmAuthor>
  <p:cmAuthor id="2" name="RePack by Diakov" initials="RbD" lastIdx="14" clrIdx="1">
    <p:extLst>
      <p:ext uri="{19B8F6BF-5375-455C-9EA6-DF929625EA0E}">
        <p15:presenceInfo xmlns:p15="http://schemas.microsoft.com/office/powerpoint/2012/main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E60000"/>
    <a:srgbClr val="EB0000"/>
    <a:srgbClr val="EB1E00"/>
    <a:srgbClr val="E51F26"/>
    <a:srgbClr val="EB1E28"/>
    <a:srgbClr val="C81F3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67" autoAdjust="0"/>
    <p:restoredTop sz="96408" autoAdjust="0"/>
  </p:normalViewPr>
  <p:slideViewPr>
    <p:cSldViewPr showGuides="1">
      <p:cViewPr varScale="1">
        <p:scale>
          <a:sx n="102" d="100"/>
          <a:sy n="102" d="100"/>
        </p:scale>
        <p:origin x="828" y="120"/>
      </p:cViewPr>
      <p:guideLst>
        <p:guide orient="horz" pos="2296"/>
        <p:guide pos="2880"/>
        <p:guide orient="horz" pos="253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62-4B5C-A6FE-70588B8DD2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62-4B5C-A6FE-70588B8DD2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62-4B5C-A6FE-70588B8DD2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62-4B5C-A6FE-70588B8DD2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62-4B5C-A6FE-70588B8DD2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862-4B5C-A6FE-70588B8DD29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862-4B5C-A6FE-70588B8DD29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862-4B5C-A6FE-70588B8DD29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862-4B5C-A6FE-70588B8DD29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862-4B5C-A6FE-70588B8DD29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862-4B5C-A6FE-70588B8DD29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862-4B5C-A6FE-70588B8DD29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862-4B5C-A6FE-70588B8DD29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862-4B5C-A6FE-70588B8DD296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862-4B5C-A6FE-70588B8DD296}"/>
              </c:ext>
            </c:extLst>
          </c:dPt>
          <c:dLbls>
            <c:dLbl>
              <c:idx val="0"/>
              <c:layout>
                <c:manualLayout>
                  <c:x val="5.959173077116961E-2"/>
                  <c:y val="1.65263334499222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62-4B5C-A6FE-70588B8DD2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984460329141822E-3"/>
                  <c:y val="5.222044969189252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62-4B5C-A6FE-70588B8DD2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175379165952526E-2"/>
                  <c:y val="-3.15008971657524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862-4B5C-A6FE-70588B8DD2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0456847503537088E-2"/>
                  <c:y val="-1.10113944316007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862-4B5C-A6FE-70588B8DD2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0213015146474171E-2"/>
                  <c:y val="-2.94020127224075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862-4B5C-A6FE-70588B8DD2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3513699711991827E-2"/>
                  <c:y val="6.44224726513736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862-4B5C-A6FE-70588B8DD2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6.5206125802776571E-2"/>
                  <c:y val="-1.31412744587858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862-4B5C-A6FE-70588B8DD2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Лист1!$C$39:$C$53</c:f>
              <c:strCache>
                <c:ptCount val="15"/>
                <c:pt idx="0">
                  <c:v>Джемпера</c:v>
                </c:pt>
                <c:pt idx="1">
                  <c:v>Костюмы</c:v>
                </c:pt>
                <c:pt idx="2">
                  <c:v>Куртки</c:v>
                </c:pt>
                <c:pt idx="3">
                  <c:v>Пуховики</c:v>
                </c:pt>
                <c:pt idx="4">
                  <c:v>Пальто</c:v>
                </c:pt>
                <c:pt idx="5">
                  <c:v>Жилеты</c:v>
                </c:pt>
                <c:pt idx="6">
                  <c:v>Брюки</c:v>
                </c:pt>
                <c:pt idx="7">
                  <c:v>Толстовки, худи</c:v>
                </c:pt>
                <c:pt idx="8">
                  <c:v>Рубашки поло</c:v>
                </c:pt>
                <c:pt idx="9">
                  <c:v>Футболки, майки</c:v>
                </c:pt>
                <c:pt idx="10">
                  <c:v>Шорты, бриджи</c:v>
                </c:pt>
                <c:pt idx="11">
                  <c:v>Плавки и шорты для плавания</c:v>
                </c:pt>
                <c:pt idx="12">
                  <c:v>Термобельё</c:v>
                </c:pt>
                <c:pt idx="13">
                  <c:v>Шапки, бейсболки</c:v>
                </c:pt>
                <c:pt idx="14">
                  <c:v>Аксессуары</c:v>
                </c:pt>
              </c:strCache>
            </c:strRef>
          </c:cat>
          <c:val>
            <c:numRef>
              <c:f>Лист1!$D$39:$D$53</c:f>
              <c:numCache>
                <c:formatCode>General</c:formatCode>
                <c:ptCount val="15"/>
                <c:pt idx="0">
                  <c:v>5</c:v>
                </c:pt>
                <c:pt idx="1">
                  <c:v>84</c:v>
                </c:pt>
                <c:pt idx="2">
                  <c:v>99</c:v>
                </c:pt>
                <c:pt idx="3">
                  <c:v>21</c:v>
                </c:pt>
                <c:pt idx="4">
                  <c:v>3</c:v>
                </c:pt>
                <c:pt idx="5">
                  <c:v>6</c:v>
                </c:pt>
                <c:pt idx="6">
                  <c:v>67</c:v>
                </c:pt>
                <c:pt idx="7">
                  <c:v>26</c:v>
                </c:pt>
                <c:pt idx="8">
                  <c:v>52</c:v>
                </c:pt>
                <c:pt idx="9">
                  <c:v>102</c:v>
                </c:pt>
                <c:pt idx="10">
                  <c:v>17</c:v>
                </c:pt>
                <c:pt idx="11">
                  <c:v>4</c:v>
                </c:pt>
                <c:pt idx="12">
                  <c:v>1</c:v>
                </c:pt>
                <c:pt idx="13">
                  <c:v>89</c:v>
                </c:pt>
                <c:pt idx="1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B862-4B5C-A6FE-70588B8DD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4T22:45:33.014" idx="1">
    <p:pos x="10" y="10"/>
    <p:text>На рисунке приведен пример организационной структуры розничного торгового предприятия. Обучающимся схема составлятся самостоятельно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4T23:44:05.277" idx="12">
    <p:pos x="4870" y="1473"/>
    <p:text>Оценка маркировки проводится по товарам, которые выбраны в качестве объектов исследования. Текст и оформление таблицы из шаблона не повторяются. Данное замечание касается  следующего слайда отчета - оценки качества образцов</p:text>
    <p:extLst mod="1">
      <p:ext uri="{C676402C-5697-4E1C-873F-D02D1690AC5C}">
        <p15:threadingInfo xmlns:p15="http://schemas.microsoft.com/office/powerpoint/2012/main" timeZoneBias="-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4T23:49:27.391" idx="13">
    <p:pos x="2663" y="1443"/>
    <p:text>Анализ основных причин товарных потерь в необходимо проводить по данным полученным при прохождении практики, указать причины их возникновения, разработать мероприятия по сокращению потерь товаров. В исключительном случае, составляется задача по расчету товарных потерь на примере исследуемых образцов товаров. На слайде представлен примерный текст , который не допускается повторять в отчете обучающегося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5T00:15:21.318" idx="14">
    <p:pos x="2001" y="1270"/>
    <p:text>Выполняя данное задание необходимо рассмотреть основные количественные характеристики исследуемых образцов товаров. Привести примеры объемов паковки иследуемого образца. Составить задачу на перевод внесистемных единиц измерений в системные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4T22:50:06.956" idx="2">
    <p:pos x="2186" y="2422"/>
    <p:text>Схема составляется в соответствии с представленным описанием ассортимента торгового предприятия.  Дополнительно в тексте указывается, как размещаются товары к торговом зале, какие способы выкладки применяются в магазине</p:text>
    <p:extLst mod="1"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4T23:02:50.285" idx="3">
    <p:pos x="5531" y="2056"/>
    <p:text>Анализ ассортимента осуществляется либо по всему ассортименту товаров, либо по однородной группе товаров. При этом дать описание по каким  Необходимо не только представить  результаты расчетов, но и проализировать полученные результаты, сделать выводы, в которых отразить соответствие полученных результатов оптимальным уровням по рассчитанным показателям ассортимента.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4T23:10:39.204" idx="4">
    <p:pos x="6094" y="1270"/>
    <p:text>Сделать вывод по структуре ассортимента товаров, указать товары занимающие наибольшие и наименьшие доли в структуре. Также неоходимо показать место (долю) тех товаров, которые впоследствии будут взяты в качестве образцов в дальнейших исследованиях в рамках отчета по практике.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4T23:20:24.173" idx="7">
    <p:pos x="4608" y="1270"/>
    <p:text>Для дальнейшей работы по выполнению индивидуального задания по производственной практике необходимо в качестве образца (обрацов) брать товар(ы) конкретной группы продовольственных или непродовольственных товаров. Объектом должен(ны) быть товар(ы) иные, чем в отчете по производственной практике, проходившей в январе (первая часть практики ПМ.03)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4T23:33:15.744" idx="8">
    <p:pos x="898" y="1133"/>
    <p:text>Условия, сроки хранения, транспортироввания приводятся только для объекта(тов) исследования. Тест из шаблона не должен повторяться.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4T23:35:34.773" idx="9">
    <p:pos x="1041" y="1270"/>
    <p:text>Санитарно-гигиенические требования даются для конкретной группы (подгруппы) товаров, выбранных в качестве объектов исследования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4T23:38:07.888" idx="10">
    <p:pos x="1041" y="1270"/>
    <p:text>Анализ товарно-сопроводительных документов проводится на примере товаров, выбранных в качестве объектов исследования. Текст из шаблона не повторяется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14T23:41:17.587" idx="11">
    <p:pos x="1041" y="1270"/>
    <p:text>В перечне изученных нормативно-технических документов должны содержаться источники, имеющие отношения к объектам исследования. Повтор текста из шаблона не допускается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3886B-4435-4488-8DF6-C48296B4077C}" type="doc">
      <dgm:prSet loTypeId="urn:microsoft.com/office/officeart/2005/8/layout/hierarchy1" loCatId="hierarchy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B171981-EE09-44D7-8668-8F1658966E88}">
      <dgm:prSet phldrT="[Текст]" custT="1"/>
      <dgm:spPr/>
      <dgm:t>
        <a:bodyPr/>
        <a:lstStyle/>
        <a:p>
          <a:r>
            <a:rPr lang="ru-RU" sz="11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ДИРЕКТОР</a:t>
          </a:r>
        </a:p>
      </dgm:t>
    </dgm:pt>
    <dgm:pt modelId="{EC5908CA-554A-491C-A92C-4317ED47F42B}" type="parTrans" cxnId="{BD3EB6D6-D74A-47CA-AEC3-A93DE3AB10C8}">
      <dgm:prSet/>
      <dgm:spPr/>
      <dgm:t>
        <a:bodyPr/>
        <a:lstStyle/>
        <a:p>
          <a:endParaRPr lang="ru-RU"/>
        </a:p>
      </dgm:t>
    </dgm:pt>
    <dgm:pt modelId="{0D1601AD-4C69-4F53-910D-7FDAAD9BB5D1}" type="sibTrans" cxnId="{BD3EB6D6-D74A-47CA-AEC3-A93DE3AB10C8}">
      <dgm:prSet/>
      <dgm:spPr/>
      <dgm:t>
        <a:bodyPr/>
        <a:lstStyle/>
        <a:p>
          <a:endParaRPr lang="ru-RU"/>
        </a:p>
      </dgm:t>
    </dgm:pt>
    <dgm:pt modelId="{6F001B4E-6AE7-44EB-AB8A-69CD4DC9E459}">
      <dgm:prSet phldrT="[Текст]" custT="1"/>
      <dgm:spPr/>
      <dgm:t>
        <a:bodyPr/>
        <a:lstStyle/>
        <a:p>
          <a:r>
            <a:rPr lang="ru-RU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Товаровед</a:t>
          </a:r>
        </a:p>
      </dgm:t>
    </dgm:pt>
    <dgm:pt modelId="{57DA3245-FDDE-4F11-9F86-802F5DCD01AB}" type="parTrans" cxnId="{6A498BE3-2B25-468E-A81A-1869E5D448AC}">
      <dgm:prSet/>
      <dgm:spPr/>
      <dgm:t>
        <a:bodyPr/>
        <a:lstStyle/>
        <a:p>
          <a:endParaRPr lang="ru-RU"/>
        </a:p>
      </dgm:t>
    </dgm:pt>
    <dgm:pt modelId="{F0D7E8A6-D83D-4087-8908-9F12344002DD}" type="sibTrans" cxnId="{6A498BE3-2B25-468E-A81A-1869E5D448AC}">
      <dgm:prSet/>
      <dgm:spPr/>
      <dgm:t>
        <a:bodyPr/>
        <a:lstStyle/>
        <a:p>
          <a:endParaRPr lang="ru-RU"/>
        </a:p>
      </dgm:t>
    </dgm:pt>
    <dgm:pt modelId="{C54515C3-2A8F-4AD1-8F35-69BA96D063EA}">
      <dgm:prSet phldrT="[Текст]" custT="1"/>
      <dgm:spPr/>
      <dgm:t>
        <a:bodyPr/>
        <a:lstStyle/>
        <a:p>
          <a:r>
            <a:rPr lang="ru-RU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Администратор торгового   зала</a:t>
          </a:r>
        </a:p>
      </dgm:t>
    </dgm:pt>
    <dgm:pt modelId="{BD6C02D4-0925-465D-BE8C-6DE958039E5E}" type="parTrans" cxnId="{E58D7347-F1F3-4EB9-945F-32CA9D20D023}">
      <dgm:prSet/>
      <dgm:spPr/>
      <dgm:t>
        <a:bodyPr/>
        <a:lstStyle/>
        <a:p>
          <a:endParaRPr lang="ru-RU"/>
        </a:p>
      </dgm:t>
    </dgm:pt>
    <dgm:pt modelId="{CB103A2E-AFC4-4668-A0FD-7FC18315D60E}" type="sibTrans" cxnId="{E58D7347-F1F3-4EB9-945F-32CA9D20D023}">
      <dgm:prSet/>
      <dgm:spPr/>
      <dgm:t>
        <a:bodyPr/>
        <a:lstStyle/>
        <a:p>
          <a:endParaRPr lang="ru-RU"/>
        </a:p>
      </dgm:t>
    </dgm:pt>
    <dgm:pt modelId="{B4B4D875-DCD4-4209-8859-433A981389A3}">
      <dgm:prSet phldrT="[Текст]" custT="1"/>
      <dgm:spPr/>
      <dgm:t>
        <a:bodyPr/>
        <a:lstStyle/>
        <a:p>
          <a:r>
            <a:rPr lang="ru-RU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Продавцы-консультанты</a:t>
          </a:r>
        </a:p>
      </dgm:t>
    </dgm:pt>
    <dgm:pt modelId="{36947DFC-C9FE-450C-90ED-4073E9CD0E21}" type="parTrans" cxnId="{A0C737EA-5438-49BC-A207-EC2591652C1D}">
      <dgm:prSet/>
      <dgm:spPr/>
      <dgm:t>
        <a:bodyPr/>
        <a:lstStyle/>
        <a:p>
          <a:endParaRPr lang="ru-RU"/>
        </a:p>
      </dgm:t>
    </dgm:pt>
    <dgm:pt modelId="{1BFAFDB5-1F78-4E50-89F1-451613D48105}" type="sibTrans" cxnId="{A0C737EA-5438-49BC-A207-EC2591652C1D}">
      <dgm:prSet/>
      <dgm:spPr/>
      <dgm:t>
        <a:bodyPr/>
        <a:lstStyle/>
        <a:p>
          <a:endParaRPr lang="ru-RU"/>
        </a:p>
      </dgm:t>
    </dgm:pt>
    <dgm:pt modelId="{ED14B8A7-1BF0-4E87-863A-225D62872ED0}">
      <dgm:prSet phldrT="[Текст]" custT="1"/>
      <dgm:spPr/>
      <dgm:t>
        <a:bodyPr/>
        <a:lstStyle/>
        <a:p>
          <a:r>
            <a:rPr lang="ru-RU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Вспомогательный персонал</a:t>
          </a:r>
        </a:p>
      </dgm:t>
    </dgm:pt>
    <dgm:pt modelId="{D0EBDEDB-5EC4-4B3A-92A1-A36132BFCF57}" type="parTrans" cxnId="{7B569CD3-5896-4F21-94F1-69DB92995CB0}">
      <dgm:prSet/>
      <dgm:spPr/>
      <dgm:t>
        <a:bodyPr/>
        <a:lstStyle/>
        <a:p>
          <a:endParaRPr lang="ru-RU"/>
        </a:p>
      </dgm:t>
    </dgm:pt>
    <dgm:pt modelId="{3DD4C101-5F3B-4185-BD0E-36D79A13497B}" type="sibTrans" cxnId="{7B569CD3-5896-4F21-94F1-69DB92995CB0}">
      <dgm:prSet/>
      <dgm:spPr/>
      <dgm:t>
        <a:bodyPr/>
        <a:lstStyle/>
        <a:p>
          <a:endParaRPr lang="ru-RU"/>
        </a:p>
      </dgm:t>
    </dgm:pt>
    <dgm:pt modelId="{A6427597-AC39-476C-AB85-975EE8AD6360}">
      <dgm:prSet phldrT="[Текст]" custT="1"/>
      <dgm:spPr/>
      <dgm:t>
        <a:bodyPr/>
        <a:lstStyle/>
        <a:p>
          <a:r>
            <a:rPr lang="ru-RU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Охранники</a:t>
          </a:r>
        </a:p>
      </dgm:t>
    </dgm:pt>
    <dgm:pt modelId="{ACB7C63F-ECAF-4FCA-9A95-5BABD7BBC9B1}" type="parTrans" cxnId="{5D0FE0D6-D13E-4424-A264-C8DF5143329C}">
      <dgm:prSet/>
      <dgm:spPr/>
      <dgm:t>
        <a:bodyPr/>
        <a:lstStyle/>
        <a:p>
          <a:endParaRPr lang="ru-RU"/>
        </a:p>
      </dgm:t>
    </dgm:pt>
    <dgm:pt modelId="{1C1AC1FF-E360-4DB4-B52E-37213A0B746E}" type="sibTrans" cxnId="{5D0FE0D6-D13E-4424-A264-C8DF5143329C}">
      <dgm:prSet/>
      <dgm:spPr/>
      <dgm:t>
        <a:bodyPr/>
        <a:lstStyle/>
        <a:p>
          <a:endParaRPr lang="ru-RU"/>
        </a:p>
      </dgm:t>
    </dgm:pt>
    <dgm:pt modelId="{42495B44-BF8D-4A58-8966-BF5B7619A6A1}">
      <dgm:prSet phldrT="[Текст]" custT="1"/>
      <dgm:spPr/>
      <dgm:t>
        <a:bodyPr/>
        <a:lstStyle/>
        <a:p>
          <a:r>
            <a:rPr lang="ru-RU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Кассиры</a:t>
          </a:r>
        </a:p>
      </dgm:t>
    </dgm:pt>
    <dgm:pt modelId="{1571D6CA-D413-45A9-9999-67F3A2807D1D}" type="parTrans" cxnId="{A9EB1BB4-BE00-43D0-A126-D22FFB29110E}">
      <dgm:prSet/>
      <dgm:spPr/>
      <dgm:t>
        <a:bodyPr/>
        <a:lstStyle/>
        <a:p>
          <a:endParaRPr lang="ru-RU"/>
        </a:p>
      </dgm:t>
    </dgm:pt>
    <dgm:pt modelId="{970BEBC2-12DB-4775-906F-7FEF4BFBD9DC}" type="sibTrans" cxnId="{A9EB1BB4-BE00-43D0-A126-D22FFB29110E}">
      <dgm:prSet/>
      <dgm:spPr/>
      <dgm:t>
        <a:bodyPr/>
        <a:lstStyle/>
        <a:p>
          <a:endParaRPr lang="ru-RU"/>
        </a:p>
      </dgm:t>
    </dgm:pt>
    <dgm:pt modelId="{C117D0CC-6C68-4F8D-B54B-9D4B9D87A599}">
      <dgm:prSet phldrT="[Текст]" custT="1"/>
      <dgm:spPr/>
      <dgm:t>
        <a:bodyPr/>
        <a:lstStyle/>
        <a:p>
          <a:r>
            <a: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Уборщица</a:t>
          </a:r>
        </a:p>
      </dgm:t>
    </dgm:pt>
    <dgm:pt modelId="{2D6CBDBC-44A2-4B5B-A73E-29B8C9E68809}" type="parTrans" cxnId="{479E077B-4621-43CD-9B2E-26EED940AA69}">
      <dgm:prSet/>
      <dgm:spPr/>
      <dgm:t>
        <a:bodyPr/>
        <a:lstStyle/>
        <a:p>
          <a:endParaRPr lang="ru-RU"/>
        </a:p>
      </dgm:t>
    </dgm:pt>
    <dgm:pt modelId="{50B81DF4-E09F-4508-A918-B0EECC21BB9F}" type="sibTrans" cxnId="{479E077B-4621-43CD-9B2E-26EED940AA69}">
      <dgm:prSet/>
      <dgm:spPr/>
      <dgm:t>
        <a:bodyPr/>
        <a:lstStyle/>
        <a:p>
          <a:endParaRPr lang="ru-RU"/>
        </a:p>
      </dgm:t>
    </dgm:pt>
    <dgm:pt modelId="{58313480-9A51-42FE-806D-883AA80E3DB3}" type="pres">
      <dgm:prSet presAssocID="{8E63886B-4435-4488-8DF6-C48296B407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570B12-AF05-4BD8-A491-58A0C4F23156}" type="pres">
      <dgm:prSet presAssocID="{EB171981-EE09-44D7-8668-8F1658966E88}" presName="hierRoot1" presStyleCnt="0"/>
      <dgm:spPr/>
      <dgm:t>
        <a:bodyPr/>
        <a:lstStyle/>
        <a:p>
          <a:endParaRPr lang="ru-RU"/>
        </a:p>
      </dgm:t>
    </dgm:pt>
    <dgm:pt modelId="{818BF6FC-3117-44E8-9913-3911526DC49E}" type="pres">
      <dgm:prSet presAssocID="{EB171981-EE09-44D7-8668-8F1658966E88}" presName="composite" presStyleCnt="0"/>
      <dgm:spPr/>
      <dgm:t>
        <a:bodyPr/>
        <a:lstStyle/>
        <a:p>
          <a:endParaRPr lang="ru-RU"/>
        </a:p>
      </dgm:t>
    </dgm:pt>
    <dgm:pt modelId="{DB774BB4-F50D-4CDD-9C0F-1AC0C1D01F13}" type="pres">
      <dgm:prSet presAssocID="{EB171981-EE09-44D7-8668-8F1658966E88}" presName="background" presStyleLbl="node0" presStyleIdx="0" presStyleCnt="1"/>
      <dgm:spPr/>
      <dgm:t>
        <a:bodyPr/>
        <a:lstStyle/>
        <a:p>
          <a:endParaRPr lang="ru-RU"/>
        </a:p>
      </dgm:t>
    </dgm:pt>
    <dgm:pt modelId="{ADEAF4DA-A887-4956-A95C-BA1934CA3019}" type="pres">
      <dgm:prSet presAssocID="{EB171981-EE09-44D7-8668-8F1658966E88}" presName="text" presStyleLbl="fgAcc0" presStyleIdx="0" presStyleCnt="1" custScaleX="142350" custScaleY="945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D0DFB1-2ECD-4D0D-8168-0AEA9B0831C1}" type="pres">
      <dgm:prSet presAssocID="{EB171981-EE09-44D7-8668-8F1658966E88}" presName="hierChild2" presStyleCnt="0"/>
      <dgm:spPr/>
      <dgm:t>
        <a:bodyPr/>
        <a:lstStyle/>
        <a:p>
          <a:endParaRPr lang="ru-RU"/>
        </a:p>
      </dgm:t>
    </dgm:pt>
    <dgm:pt modelId="{70CAFAF1-7399-429D-A2AF-076FA7C39971}" type="pres">
      <dgm:prSet presAssocID="{57DA3245-FDDE-4F11-9F86-802F5DCD01A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19E8BA2A-25DE-432A-AD53-9E7EEC6425BD}" type="pres">
      <dgm:prSet presAssocID="{6F001B4E-6AE7-44EB-AB8A-69CD4DC9E459}" presName="hierRoot2" presStyleCnt="0"/>
      <dgm:spPr/>
      <dgm:t>
        <a:bodyPr/>
        <a:lstStyle/>
        <a:p>
          <a:endParaRPr lang="ru-RU"/>
        </a:p>
      </dgm:t>
    </dgm:pt>
    <dgm:pt modelId="{1E1E65B2-E073-4586-897B-5A297A41DB35}" type="pres">
      <dgm:prSet presAssocID="{6F001B4E-6AE7-44EB-AB8A-69CD4DC9E459}" presName="composite2" presStyleCnt="0"/>
      <dgm:spPr/>
      <dgm:t>
        <a:bodyPr/>
        <a:lstStyle/>
        <a:p>
          <a:endParaRPr lang="ru-RU"/>
        </a:p>
      </dgm:t>
    </dgm:pt>
    <dgm:pt modelId="{959CC7ED-37BE-41D8-85EA-519D509E0B13}" type="pres">
      <dgm:prSet presAssocID="{6F001B4E-6AE7-44EB-AB8A-69CD4DC9E459}" presName="background2" presStyleLbl="node2" presStyleIdx="0" presStyleCnt="3"/>
      <dgm:spPr/>
      <dgm:t>
        <a:bodyPr/>
        <a:lstStyle/>
        <a:p>
          <a:endParaRPr lang="ru-RU"/>
        </a:p>
      </dgm:t>
    </dgm:pt>
    <dgm:pt modelId="{DCE46BBF-9025-4A7E-81A6-F2895611D3DE}" type="pres">
      <dgm:prSet presAssocID="{6F001B4E-6AE7-44EB-AB8A-69CD4DC9E45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E45B0-029A-415A-8363-0BCB1B1A2CA2}" type="pres">
      <dgm:prSet presAssocID="{6F001B4E-6AE7-44EB-AB8A-69CD4DC9E459}" presName="hierChild3" presStyleCnt="0"/>
      <dgm:spPr/>
      <dgm:t>
        <a:bodyPr/>
        <a:lstStyle/>
        <a:p>
          <a:endParaRPr lang="ru-RU"/>
        </a:p>
      </dgm:t>
    </dgm:pt>
    <dgm:pt modelId="{114B04FE-0E6D-4F03-90AD-05347E385131}" type="pres">
      <dgm:prSet presAssocID="{BD6C02D4-0925-465D-BE8C-6DE958039E5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D15A6D4-1897-4407-AFD3-B09FBD8A4FDA}" type="pres">
      <dgm:prSet presAssocID="{C54515C3-2A8F-4AD1-8F35-69BA96D063EA}" presName="hierRoot2" presStyleCnt="0"/>
      <dgm:spPr/>
      <dgm:t>
        <a:bodyPr/>
        <a:lstStyle/>
        <a:p>
          <a:endParaRPr lang="ru-RU"/>
        </a:p>
      </dgm:t>
    </dgm:pt>
    <dgm:pt modelId="{269CF70D-C352-4742-812A-94C17E1C0F60}" type="pres">
      <dgm:prSet presAssocID="{C54515C3-2A8F-4AD1-8F35-69BA96D063EA}" presName="composite2" presStyleCnt="0"/>
      <dgm:spPr/>
      <dgm:t>
        <a:bodyPr/>
        <a:lstStyle/>
        <a:p>
          <a:endParaRPr lang="ru-RU"/>
        </a:p>
      </dgm:t>
    </dgm:pt>
    <dgm:pt modelId="{0283234E-FD16-4607-BE2A-411CE6D67CFF}" type="pres">
      <dgm:prSet presAssocID="{C54515C3-2A8F-4AD1-8F35-69BA96D063EA}" presName="background2" presStyleLbl="node2" presStyleIdx="1" presStyleCnt="3"/>
      <dgm:spPr/>
      <dgm:t>
        <a:bodyPr/>
        <a:lstStyle/>
        <a:p>
          <a:endParaRPr lang="ru-RU"/>
        </a:p>
      </dgm:t>
    </dgm:pt>
    <dgm:pt modelId="{E9E58C23-CD3A-4D1B-A195-90EDD848A69E}" type="pres">
      <dgm:prSet presAssocID="{C54515C3-2A8F-4AD1-8F35-69BA96D063EA}" presName="text2" presStyleLbl="fgAcc2" presStyleIdx="1" presStyleCnt="3" custScaleX="1306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5AABEC-0BA8-4225-A1FA-9058DB309A4B}" type="pres">
      <dgm:prSet presAssocID="{C54515C3-2A8F-4AD1-8F35-69BA96D063EA}" presName="hierChild3" presStyleCnt="0"/>
      <dgm:spPr/>
      <dgm:t>
        <a:bodyPr/>
        <a:lstStyle/>
        <a:p>
          <a:endParaRPr lang="ru-RU"/>
        </a:p>
      </dgm:t>
    </dgm:pt>
    <dgm:pt modelId="{34B27495-836F-4876-947C-EF9E3AD2915E}" type="pres">
      <dgm:prSet presAssocID="{36947DFC-C9FE-450C-90ED-4073E9CD0E21}" presName="Name17" presStyleLbl="parChTrans1D3" presStyleIdx="0" presStyleCnt="4"/>
      <dgm:spPr/>
      <dgm:t>
        <a:bodyPr/>
        <a:lstStyle/>
        <a:p>
          <a:endParaRPr lang="ru-RU"/>
        </a:p>
      </dgm:t>
    </dgm:pt>
    <dgm:pt modelId="{148547EB-975F-41DC-8DC5-28B4C3FA2B25}" type="pres">
      <dgm:prSet presAssocID="{B4B4D875-DCD4-4209-8859-433A981389A3}" presName="hierRoot3" presStyleCnt="0"/>
      <dgm:spPr/>
      <dgm:t>
        <a:bodyPr/>
        <a:lstStyle/>
        <a:p>
          <a:endParaRPr lang="ru-RU"/>
        </a:p>
      </dgm:t>
    </dgm:pt>
    <dgm:pt modelId="{EDE1C7FC-55A9-45E3-911A-1E440EA55FE2}" type="pres">
      <dgm:prSet presAssocID="{B4B4D875-DCD4-4209-8859-433A981389A3}" presName="composite3" presStyleCnt="0"/>
      <dgm:spPr/>
      <dgm:t>
        <a:bodyPr/>
        <a:lstStyle/>
        <a:p>
          <a:endParaRPr lang="ru-RU"/>
        </a:p>
      </dgm:t>
    </dgm:pt>
    <dgm:pt modelId="{7C764855-1F5D-4493-AB44-B0F99D4CD052}" type="pres">
      <dgm:prSet presAssocID="{B4B4D875-DCD4-4209-8859-433A981389A3}" presName="background3" presStyleLbl="node3" presStyleIdx="0" presStyleCnt="4"/>
      <dgm:spPr/>
      <dgm:t>
        <a:bodyPr/>
        <a:lstStyle/>
        <a:p>
          <a:endParaRPr lang="ru-RU"/>
        </a:p>
      </dgm:t>
    </dgm:pt>
    <dgm:pt modelId="{0DDFBA8E-740F-4809-B585-CAAA464EB743}" type="pres">
      <dgm:prSet presAssocID="{B4B4D875-DCD4-4209-8859-433A981389A3}" presName="text3" presStyleLbl="fgAcc3" presStyleIdx="0" presStyleCnt="4" custScaleX="133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949D69-D4A6-40E9-8B9A-0BB1DC7D250D}" type="pres">
      <dgm:prSet presAssocID="{B4B4D875-DCD4-4209-8859-433A981389A3}" presName="hierChild4" presStyleCnt="0"/>
      <dgm:spPr/>
      <dgm:t>
        <a:bodyPr/>
        <a:lstStyle/>
        <a:p>
          <a:endParaRPr lang="ru-RU"/>
        </a:p>
      </dgm:t>
    </dgm:pt>
    <dgm:pt modelId="{3FE124F5-E0CF-4760-AA80-B1B29C3712AE}" type="pres">
      <dgm:prSet presAssocID="{1571D6CA-D413-45A9-9999-67F3A2807D1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9B1312AF-5F66-47F2-AAD6-948DA44E3096}" type="pres">
      <dgm:prSet presAssocID="{42495B44-BF8D-4A58-8966-BF5B7619A6A1}" presName="hierRoot3" presStyleCnt="0"/>
      <dgm:spPr/>
      <dgm:t>
        <a:bodyPr/>
        <a:lstStyle/>
        <a:p>
          <a:endParaRPr lang="ru-RU"/>
        </a:p>
      </dgm:t>
    </dgm:pt>
    <dgm:pt modelId="{2C2DFCD4-001C-4D49-9068-C618E3EA61A0}" type="pres">
      <dgm:prSet presAssocID="{42495B44-BF8D-4A58-8966-BF5B7619A6A1}" presName="composite3" presStyleCnt="0"/>
      <dgm:spPr/>
      <dgm:t>
        <a:bodyPr/>
        <a:lstStyle/>
        <a:p>
          <a:endParaRPr lang="ru-RU"/>
        </a:p>
      </dgm:t>
    </dgm:pt>
    <dgm:pt modelId="{1FC01401-616B-4435-B174-9CCEC7BEFB13}" type="pres">
      <dgm:prSet presAssocID="{42495B44-BF8D-4A58-8966-BF5B7619A6A1}" presName="background3" presStyleLbl="node3" presStyleIdx="1" presStyleCnt="4"/>
      <dgm:spPr/>
      <dgm:t>
        <a:bodyPr/>
        <a:lstStyle/>
        <a:p>
          <a:endParaRPr lang="ru-RU"/>
        </a:p>
      </dgm:t>
    </dgm:pt>
    <dgm:pt modelId="{8C4EEC0E-0B4F-4846-A1CC-E6D92D7FAB25}" type="pres">
      <dgm:prSet presAssocID="{42495B44-BF8D-4A58-8966-BF5B7619A6A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F67A5B-244A-4882-A9E3-AFE7E4AC0FF0}" type="pres">
      <dgm:prSet presAssocID="{42495B44-BF8D-4A58-8966-BF5B7619A6A1}" presName="hierChild4" presStyleCnt="0"/>
      <dgm:spPr/>
      <dgm:t>
        <a:bodyPr/>
        <a:lstStyle/>
        <a:p>
          <a:endParaRPr lang="ru-RU"/>
        </a:p>
      </dgm:t>
    </dgm:pt>
    <dgm:pt modelId="{084F6B74-C773-4BE7-B2C7-C8DC0E906763}" type="pres">
      <dgm:prSet presAssocID="{D0EBDEDB-5EC4-4B3A-92A1-A36132BFCF5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159B982-CA51-4981-9FEF-F9EA4308A0A1}" type="pres">
      <dgm:prSet presAssocID="{ED14B8A7-1BF0-4E87-863A-225D62872ED0}" presName="hierRoot2" presStyleCnt="0"/>
      <dgm:spPr/>
      <dgm:t>
        <a:bodyPr/>
        <a:lstStyle/>
        <a:p>
          <a:endParaRPr lang="ru-RU"/>
        </a:p>
      </dgm:t>
    </dgm:pt>
    <dgm:pt modelId="{F4893986-8942-4979-977B-25FA8709FC0E}" type="pres">
      <dgm:prSet presAssocID="{ED14B8A7-1BF0-4E87-863A-225D62872ED0}" presName="composite2" presStyleCnt="0"/>
      <dgm:spPr/>
      <dgm:t>
        <a:bodyPr/>
        <a:lstStyle/>
        <a:p>
          <a:endParaRPr lang="ru-RU"/>
        </a:p>
      </dgm:t>
    </dgm:pt>
    <dgm:pt modelId="{A975000E-536E-4BAD-B015-5CF7ED7358A4}" type="pres">
      <dgm:prSet presAssocID="{ED14B8A7-1BF0-4E87-863A-225D62872ED0}" presName="background2" presStyleLbl="node2" presStyleIdx="2" presStyleCnt="3"/>
      <dgm:spPr/>
      <dgm:t>
        <a:bodyPr/>
        <a:lstStyle/>
        <a:p>
          <a:endParaRPr lang="ru-RU"/>
        </a:p>
      </dgm:t>
    </dgm:pt>
    <dgm:pt modelId="{709D6624-13DE-4FFE-B1E2-52BDCCD13A33}" type="pres">
      <dgm:prSet presAssocID="{ED14B8A7-1BF0-4E87-863A-225D62872ED0}" presName="text2" presStyleLbl="fgAcc2" presStyleIdx="2" presStyleCnt="3" custScaleX="161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92CE38-1D6E-4887-9483-2E7CB588B81E}" type="pres">
      <dgm:prSet presAssocID="{ED14B8A7-1BF0-4E87-863A-225D62872ED0}" presName="hierChild3" presStyleCnt="0"/>
      <dgm:spPr/>
      <dgm:t>
        <a:bodyPr/>
        <a:lstStyle/>
        <a:p>
          <a:endParaRPr lang="ru-RU"/>
        </a:p>
      </dgm:t>
    </dgm:pt>
    <dgm:pt modelId="{3EC7CCC0-D803-4787-AF6E-4CC729471984}" type="pres">
      <dgm:prSet presAssocID="{ACB7C63F-ECAF-4FCA-9A95-5BABD7BBC9B1}" presName="Name17" presStyleLbl="parChTrans1D3" presStyleIdx="2" presStyleCnt="4"/>
      <dgm:spPr/>
      <dgm:t>
        <a:bodyPr/>
        <a:lstStyle/>
        <a:p>
          <a:endParaRPr lang="ru-RU"/>
        </a:p>
      </dgm:t>
    </dgm:pt>
    <dgm:pt modelId="{6C782C0D-C4CE-4437-A2AF-81847E6A73D8}" type="pres">
      <dgm:prSet presAssocID="{A6427597-AC39-476C-AB85-975EE8AD6360}" presName="hierRoot3" presStyleCnt="0"/>
      <dgm:spPr/>
      <dgm:t>
        <a:bodyPr/>
        <a:lstStyle/>
        <a:p>
          <a:endParaRPr lang="ru-RU"/>
        </a:p>
      </dgm:t>
    </dgm:pt>
    <dgm:pt modelId="{F764F077-1180-476E-8563-E91FE88F118E}" type="pres">
      <dgm:prSet presAssocID="{A6427597-AC39-476C-AB85-975EE8AD6360}" presName="composite3" presStyleCnt="0"/>
      <dgm:spPr/>
      <dgm:t>
        <a:bodyPr/>
        <a:lstStyle/>
        <a:p>
          <a:endParaRPr lang="ru-RU"/>
        </a:p>
      </dgm:t>
    </dgm:pt>
    <dgm:pt modelId="{B9932B88-3EFB-4054-880E-C696C55735D7}" type="pres">
      <dgm:prSet presAssocID="{A6427597-AC39-476C-AB85-975EE8AD6360}" presName="background3" presStyleLbl="node3" presStyleIdx="2" presStyleCnt="4"/>
      <dgm:spPr/>
      <dgm:t>
        <a:bodyPr/>
        <a:lstStyle/>
        <a:p>
          <a:endParaRPr lang="ru-RU"/>
        </a:p>
      </dgm:t>
    </dgm:pt>
    <dgm:pt modelId="{A35904E5-7993-4C04-B29A-15EF39A5FC62}" type="pres">
      <dgm:prSet presAssocID="{A6427597-AC39-476C-AB85-975EE8AD636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1A8E3C-CFCD-4F96-A749-A02E366496E1}" type="pres">
      <dgm:prSet presAssocID="{A6427597-AC39-476C-AB85-975EE8AD6360}" presName="hierChild4" presStyleCnt="0"/>
      <dgm:spPr/>
      <dgm:t>
        <a:bodyPr/>
        <a:lstStyle/>
        <a:p>
          <a:endParaRPr lang="ru-RU"/>
        </a:p>
      </dgm:t>
    </dgm:pt>
    <dgm:pt modelId="{D41AE2DA-32F5-4EA5-ADA2-79910CBAF99B}" type="pres">
      <dgm:prSet presAssocID="{2D6CBDBC-44A2-4B5B-A73E-29B8C9E6880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14EBCDD1-2BFB-48BC-8071-161377F1858C}" type="pres">
      <dgm:prSet presAssocID="{C117D0CC-6C68-4F8D-B54B-9D4B9D87A599}" presName="hierRoot3" presStyleCnt="0"/>
      <dgm:spPr/>
      <dgm:t>
        <a:bodyPr/>
        <a:lstStyle/>
        <a:p>
          <a:endParaRPr lang="ru-RU"/>
        </a:p>
      </dgm:t>
    </dgm:pt>
    <dgm:pt modelId="{8BBD09CA-A97A-478F-AFCB-13DDFB341AD4}" type="pres">
      <dgm:prSet presAssocID="{C117D0CC-6C68-4F8D-B54B-9D4B9D87A599}" presName="composite3" presStyleCnt="0"/>
      <dgm:spPr/>
      <dgm:t>
        <a:bodyPr/>
        <a:lstStyle/>
        <a:p>
          <a:endParaRPr lang="ru-RU"/>
        </a:p>
      </dgm:t>
    </dgm:pt>
    <dgm:pt modelId="{2362D2EF-0C33-41AF-AE87-665900685AAB}" type="pres">
      <dgm:prSet presAssocID="{C117D0CC-6C68-4F8D-B54B-9D4B9D87A599}" presName="background3" presStyleLbl="node3" presStyleIdx="3" presStyleCnt="4"/>
      <dgm:spPr/>
      <dgm:t>
        <a:bodyPr/>
        <a:lstStyle/>
        <a:p>
          <a:endParaRPr lang="ru-RU"/>
        </a:p>
      </dgm:t>
    </dgm:pt>
    <dgm:pt modelId="{D9D980ED-6ECF-4364-91AD-73F9B17E2D1A}" type="pres">
      <dgm:prSet presAssocID="{C117D0CC-6C68-4F8D-B54B-9D4B9D87A59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645F5F-25D2-45E1-B015-EA09E7FCA88F}" type="pres">
      <dgm:prSet presAssocID="{C117D0CC-6C68-4F8D-B54B-9D4B9D87A599}" presName="hierChild4" presStyleCnt="0"/>
      <dgm:spPr/>
      <dgm:t>
        <a:bodyPr/>
        <a:lstStyle/>
        <a:p>
          <a:endParaRPr lang="ru-RU"/>
        </a:p>
      </dgm:t>
    </dgm:pt>
  </dgm:ptLst>
  <dgm:cxnLst>
    <dgm:cxn modelId="{74FB9C76-C3C3-4496-B12B-5AB07FF79FBF}" type="presOf" srcId="{D0EBDEDB-5EC4-4B3A-92A1-A36132BFCF57}" destId="{084F6B74-C773-4BE7-B2C7-C8DC0E906763}" srcOrd="0" destOrd="0" presId="urn:microsoft.com/office/officeart/2005/8/layout/hierarchy1"/>
    <dgm:cxn modelId="{2B9246CE-74F4-44CD-9630-00C817B541D5}" type="presOf" srcId="{2D6CBDBC-44A2-4B5B-A73E-29B8C9E68809}" destId="{D41AE2DA-32F5-4EA5-ADA2-79910CBAF99B}" srcOrd="0" destOrd="0" presId="urn:microsoft.com/office/officeart/2005/8/layout/hierarchy1"/>
    <dgm:cxn modelId="{3119B0B8-F1F3-4E3D-98D5-BDE4FA7FC679}" type="presOf" srcId="{1571D6CA-D413-45A9-9999-67F3A2807D1D}" destId="{3FE124F5-E0CF-4760-AA80-B1B29C3712AE}" srcOrd="0" destOrd="0" presId="urn:microsoft.com/office/officeart/2005/8/layout/hierarchy1"/>
    <dgm:cxn modelId="{165CC931-4754-4E27-93D1-B467DA8F4745}" type="presOf" srcId="{42495B44-BF8D-4A58-8966-BF5B7619A6A1}" destId="{8C4EEC0E-0B4F-4846-A1CC-E6D92D7FAB25}" srcOrd="0" destOrd="0" presId="urn:microsoft.com/office/officeart/2005/8/layout/hierarchy1"/>
    <dgm:cxn modelId="{9C4A3C30-13DC-44C8-A07A-17D58B0FF42D}" type="presOf" srcId="{A6427597-AC39-476C-AB85-975EE8AD6360}" destId="{A35904E5-7993-4C04-B29A-15EF39A5FC62}" srcOrd="0" destOrd="0" presId="urn:microsoft.com/office/officeart/2005/8/layout/hierarchy1"/>
    <dgm:cxn modelId="{CC220268-1A7F-4B9F-B640-D93CA040F3A5}" type="presOf" srcId="{ACB7C63F-ECAF-4FCA-9A95-5BABD7BBC9B1}" destId="{3EC7CCC0-D803-4787-AF6E-4CC729471984}" srcOrd="0" destOrd="0" presId="urn:microsoft.com/office/officeart/2005/8/layout/hierarchy1"/>
    <dgm:cxn modelId="{A0C737EA-5438-49BC-A207-EC2591652C1D}" srcId="{C54515C3-2A8F-4AD1-8F35-69BA96D063EA}" destId="{B4B4D875-DCD4-4209-8859-433A981389A3}" srcOrd="0" destOrd="0" parTransId="{36947DFC-C9FE-450C-90ED-4073E9CD0E21}" sibTransId="{1BFAFDB5-1F78-4E50-89F1-451613D48105}"/>
    <dgm:cxn modelId="{78E9733D-FB81-4226-8230-A88A2EB7E31B}" type="presOf" srcId="{B4B4D875-DCD4-4209-8859-433A981389A3}" destId="{0DDFBA8E-740F-4809-B585-CAAA464EB743}" srcOrd="0" destOrd="0" presId="urn:microsoft.com/office/officeart/2005/8/layout/hierarchy1"/>
    <dgm:cxn modelId="{BD3EB6D6-D74A-47CA-AEC3-A93DE3AB10C8}" srcId="{8E63886B-4435-4488-8DF6-C48296B4077C}" destId="{EB171981-EE09-44D7-8668-8F1658966E88}" srcOrd="0" destOrd="0" parTransId="{EC5908CA-554A-491C-A92C-4317ED47F42B}" sibTransId="{0D1601AD-4C69-4F53-910D-7FDAAD9BB5D1}"/>
    <dgm:cxn modelId="{B88F40D7-DF8C-4F68-ADC4-226A61B80277}" type="presOf" srcId="{8E63886B-4435-4488-8DF6-C48296B4077C}" destId="{58313480-9A51-42FE-806D-883AA80E3DB3}" srcOrd="0" destOrd="0" presId="urn:microsoft.com/office/officeart/2005/8/layout/hierarchy1"/>
    <dgm:cxn modelId="{33FB0DF7-3BE9-4DE5-BAA4-487C11C85EDB}" type="presOf" srcId="{EB171981-EE09-44D7-8668-8F1658966E88}" destId="{ADEAF4DA-A887-4956-A95C-BA1934CA3019}" srcOrd="0" destOrd="0" presId="urn:microsoft.com/office/officeart/2005/8/layout/hierarchy1"/>
    <dgm:cxn modelId="{5D0FE0D6-D13E-4424-A264-C8DF5143329C}" srcId="{ED14B8A7-1BF0-4E87-863A-225D62872ED0}" destId="{A6427597-AC39-476C-AB85-975EE8AD6360}" srcOrd="0" destOrd="0" parTransId="{ACB7C63F-ECAF-4FCA-9A95-5BABD7BBC9B1}" sibTransId="{1C1AC1FF-E360-4DB4-B52E-37213A0B746E}"/>
    <dgm:cxn modelId="{6FB3AE38-2DE4-4C2F-A4A2-300DA9F0EA64}" type="presOf" srcId="{C117D0CC-6C68-4F8D-B54B-9D4B9D87A599}" destId="{D9D980ED-6ECF-4364-91AD-73F9B17E2D1A}" srcOrd="0" destOrd="0" presId="urn:microsoft.com/office/officeart/2005/8/layout/hierarchy1"/>
    <dgm:cxn modelId="{A1678DC8-AF68-427B-8351-58E40A9E9560}" type="presOf" srcId="{57DA3245-FDDE-4F11-9F86-802F5DCD01AB}" destId="{70CAFAF1-7399-429D-A2AF-076FA7C39971}" srcOrd="0" destOrd="0" presId="urn:microsoft.com/office/officeart/2005/8/layout/hierarchy1"/>
    <dgm:cxn modelId="{3C2764AB-9ADA-462C-B5CF-3989D87CEEE8}" type="presOf" srcId="{6F001B4E-6AE7-44EB-AB8A-69CD4DC9E459}" destId="{DCE46BBF-9025-4A7E-81A6-F2895611D3DE}" srcOrd="0" destOrd="0" presId="urn:microsoft.com/office/officeart/2005/8/layout/hierarchy1"/>
    <dgm:cxn modelId="{B3AFB8AC-A669-4A2A-92A7-91D7E6D16BF4}" type="presOf" srcId="{36947DFC-C9FE-450C-90ED-4073E9CD0E21}" destId="{34B27495-836F-4876-947C-EF9E3AD2915E}" srcOrd="0" destOrd="0" presId="urn:microsoft.com/office/officeart/2005/8/layout/hierarchy1"/>
    <dgm:cxn modelId="{E58D7347-F1F3-4EB9-945F-32CA9D20D023}" srcId="{EB171981-EE09-44D7-8668-8F1658966E88}" destId="{C54515C3-2A8F-4AD1-8F35-69BA96D063EA}" srcOrd="1" destOrd="0" parTransId="{BD6C02D4-0925-465D-BE8C-6DE958039E5E}" sibTransId="{CB103A2E-AFC4-4668-A0FD-7FC18315D60E}"/>
    <dgm:cxn modelId="{7B569CD3-5896-4F21-94F1-69DB92995CB0}" srcId="{EB171981-EE09-44D7-8668-8F1658966E88}" destId="{ED14B8A7-1BF0-4E87-863A-225D62872ED0}" srcOrd="2" destOrd="0" parTransId="{D0EBDEDB-5EC4-4B3A-92A1-A36132BFCF57}" sibTransId="{3DD4C101-5F3B-4185-BD0E-36D79A13497B}"/>
    <dgm:cxn modelId="{29D14862-D80C-46D7-97E7-8E241658858D}" type="presOf" srcId="{BD6C02D4-0925-465D-BE8C-6DE958039E5E}" destId="{114B04FE-0E6D-4F03-90AD-05347E385131}" srcOrd="0" destOrd="0" presId="urn:microsoft.com/office/officeart/2005/8/layout/hierarchy1"/>
    <dgm:cxn modelId="{6A498BE3-2B25-468E-A81A-1869E5D448AC}" srcId="{EB171981-EE09-44D7-8668-8F1658966E88}" destId="{6F001B4E-6AE7-44EB-AB8A-69CD4DC9E459}" srcOrd="0" destOrd="0" parTransId="{57DA3245-FDDE-4F11-9F86-802F5DCD01AB}" sibTransId="{F0D7E8A6-D83D-4087-8908-9F12344002DD}"/>
    <dgm:cxn modelId="{1A277F1F-84C3-4030-A985-CAE64DF08E56}" type="presOf" srcId="{ED14B8A7-1BF0-4E87-863A-225D62872ED0}" destId="{709D6624-13DE-4FFE-B1E2-52BDCCD13A33}" srcOrd="0" destOrd="0" presId="urn:microsoft.com/office/officeart/2005/8/layout/hierarchy1"/>
    <dgm:cxn modelId="{479E077B-4621-43CD-9B2E-26EED940AA69}" srcId="{ED14B8A7-1BF0-4E87-863A-225D62872ED0}" destId="{C117D0CC-6C68-4F8D-B54B-9D4B9D87A599}" srcOrd="1" destOrd="0" parTransId="{2D6CBDBC-44A2-4B5B-A73E-29B8C9E68809}" sibTransId="{50B81DF4-E09F-4508-A918-B0EECC21BB9F}"/>
    <dgm:cxn modelId="{A9EB1BB4-BE00-43D0-A126-D22FFB29110E}" srcId="{C54515C3-2A8F-4AD1-8F35-69BA96D063EA}" destId="{42495B44-BF8D-4A58-8966-BF5B7619A6A1}" srcOrd="1" destOrd="0" parTransId="{1571D6CA-D413-45A9-9999-67F3A2807D1D}" sibTransId="{970BEBC2-12DB-4775-906F-7FEF4BFBD9DC}"/>
    <dgm:cxn modelId="{E7E127FB-D1AA-40D1-A251-E5B97A9B3D13}" type="presOf" srcId="{C54515C3-2A8F-4AD1-8F35-69BA96D063EA}" destId="{E9E58C23-CD3A-4D1B-A195-90EDD848A69E}" srcOrd="0" destOrd="0" presId="urn:microsoft.com/office/officeart/2005/8/layout/hierarchy1"/>
    <dgm:cxn modelId="{79F66052-A226-48A6-9C1C-1EF17D4123D4}" type="presParOf" srcId="{58313480-9A51-42FE-806D-883AA80E3DB3}" destId="{88570B12-AF05-4BD8-A491-58A0C4F23156}" srcOrd="0" destOrd="0" presId="urn:microsoft.com/office/officeart/2005/8/layout/hierarchy1"/>
    <dgm:cxn modelId="{0AB4BC92-A3F1-4A5F-915D-2EA28BEFC97D}" type="presParOf" srcId="{88570B12-AF05-4BD8-A491-58A0C4F23156}" destId="{818BF6FC-3117-44E8-9913-3911526DC49E}" srcOrd="0" destOrd="0" presId="urn:microsoft.com/office/officeart/2005/8/layout/hierarchy1"/>
    <dgm:cxn modelId="{2A7BA4EF-D12C-490D-B415-1B000E8F6886}" type="presParOf" srcId="{818BF6FC-3117-44E8-9913-3911526DC49E}" destId="{DB774BB4-F50D-4CDD-9C0F-1AC0C1D01F13}" srcOrd="0" destOrd="0" presId="urn:microsoft.com/office/officeart/2005/8/layout/hierarchy1"/>
    <dgm:cxn modelId="{7CA15D8E-2350-4B51-81DB-1D86FC798699}" type="presParOf" srcId="{818BF6FC-3117-44E8-9913-3911526DC49E}" destId="{ADEAF4DA-A887-4956-A95C-BA1934CA3019}" srcOrd="1" destOrd="0" presId="urn:microsoft.com/office/officeart/2005/8/layout/hierarchy1"/>
    <dgm:cxn modelId="{1EC1A15C-E819-46EB-9D52-96F57D8513A7}" type="presParOf" srcId="{88570B12-AF05-4BD8-A491-58A0C4F23156}" destId="{F8D0DFB1-2ECD-4D0D-8168-0AEA9B0831C1}" srcOrd="1" destOrd="0" presId="urn:microsoft.com/office/officeart/2005/8/layout/hierarchy1"/>
    <dgm:cxn modelId="{B63AF165-9FE0-4043-9534-9CA26E5AA422}" type="presParOf" srcId="{F8D0DFB1-2ECD-4D0D-8168-0AEA9B0831C1}" destId="{70CAFAF1-7399-429D-A2AF-076FA7C39971}" srcOrd="0" destOrd="0" presId="urn:microsoft.com/office/officeart/2005/8/layout/hierarchy1"/>
    <dgm:cxn modelId="{BCA51899-62B3-47F7-9DFE-F3FE865C12DA}" type="presParOf" srcId="{F8D0DFB1-2ECD-4D0D-8168-0AEA9B0831C1}" destId="{19E8BA2A-25DE-432A-AD53-9E7EEC6425BD}" srcOrd="1" destOrd="0" presId="urn:microsoft.com/office/officeart/2005/8/layout/hierarchy1"/>
    <dgm:cxn modelId="{3ACF6023-C820-4499-917C-0AFF3C5820B8}" type="presParOf" srcId="{19E8BA2A-25DE-432A-AD53-9E7EEC6425BD}" destId="{1E1E65B2-E073-4586-897B-5A297A41DB35}" srcOrd="0" destOrd="0" presId="urn:microsoft.com/office/officeart/2005/8/layout/hierarchy1"/>
    <dgm:cxn modelId="{94BDB14C-337E-42ED-9F18-5C58BCF6B96B}" type="presParOf" srcId="{1E1E65B2-E073-4586-897B-5A297A41DB35}" destId="{959CC7ED-37BE-41D8-85EA-519D509E0B13}" srcOrd="0" destOrd="0" presId="urn:microsoft.com/office/officeart/2005/8/layout/hierarchy1"/>
    <dgm:cxn modelId="{95259455-7CE4-4E58-918B-E95618862FE4}" type="presParOf" srcId="{1E1E65B2-E073-4586-897B-5A297A41DB35}" destId="{DCE46BBF-9025-4A7E-81A6-F2895611D3DE}" srcOrd="1" destOrd="0" presId="urn:microsoft.com/office/officeart/2005/8/layout/hierarchy1"/>
    <dgm:cxn modelId="{A89F91E1-A80F-4EB0-90B5-EEF586F5AE6D}" type="presParOf" srcId="{19E8BA2A-25DE-432A-AD53-9E7EEC6425BD}" destId="{B77E45B0-029A-415A-8363-0BCB1B1A2CA2}" srcOrd="1" destOrd="0" presId="urn:microsoft.com/office/officeart/2005/8/layout/hierarchy1"/>
    <dgm:cxn modelId="{7F1F906E-40C6-42E5-9389-6B231FCD6D0E}" type="presParOf" srcId="{F8D0DFB1-2ECD-4D0D-8168-0AEA9B0831C1}" destId="{114B04FE-0E6D-4F03-90AD-05347E385131}" srcOrd="2" destOrd="0" presId="urn:microsoft.com/office/officeart/2005/8/layout/hierarchy1"/>
    <dgm:cxn modelId="{BE41046C-60E3-401E-933B-A0503BC909E8}" type="presParOf" srcId="{F8D0DFB1-2ECD-4D0D-8168-0AEA9B0831C1}" destId="{5D15A6D4-1897-4407-AFD3-B09FBD8A4FDA}" srcOrd="3" destOrd="0" presId="urn:microsoft.com/office/officeart/2005/8/layout/hierarchy1"/>
    <dgm:cxn modelId="{2E8D852A-8EBA-4F3A-B047-B5086A89913F}" type="presParOf" srcId="{5D15A6D4-1897-4407-AFD3-B09FBD8A4FDA}" destId="{269CF70D-C352-4742-812A-94C17E1C0F60}" srcOrd="0" destOrd="0" presId="urn:microsoft.com/office/officeart/2005/8/layout/hierarchy1"/>
    <dgm:cxn modelId="{F89E83A3-5B46-40F3-909B-818CFA43B3F5}" type="presParOf" srcId="{269CF70D-C352-4742-812A-94C17E1C0F60}" destId="{0283234E-FD16-4607-BE2A-411CE6D67CFF}" srcOrd="0" destOrd="0" presId="urn:microsoft.com/office/officeart/2005/8/layout/hierarchy1"/>
    <dgm:cxn modelId="{A88B5D01-F90A-4F65-8C8A-C77888502974}" type="presParOf" srcId="{269CF70D-C352-4742-812A-94C17E1C0F60}" destId="{E9E58C23-CD3A-4D1B-A195-90EDD848A69E}" srcOrd="1" destOrd="0" presId="urn:microsoft.com/office/officeart/2005/8/layout/hierarchy1"/>
    <dgm:cxn modelId="{F3C20B7F-B7D4-4B31-B47D-A8A45E06A009}" type="presParOf" srcId="{5D15A6D4-1897-4407-AFD3-B09FBD8A4FDA}" destId="{DA5AABEC-0BA8-4225-A1FA-9058DB309A4B}" srcOrd="1" destOrd="0" presId="urn:microsoft.com/office/officeart/2005/8/layout/hierarchy1"/>
    <dgm:cxn modelId="{168CD84C-83FE-40EB-8639-8F476227E0B4}" type="presParOf" srcId="{DA5AABEC-0BA8-4225-A1FA-9058DB309A4B}" destId="{34B27495-836F-4876-947C-EF9E3AD2915E}" srcOrd="0" destOrd="0" presId="urn:microsoft.com/office/officeart/2005/8/layout/hierarchy1"/>
    <dgm:cxn modelId="{063B8F02-E703-480E-8321-6ECDEEF82829}" type="presParOf" srcId="{DA5AABEC-0BA8-4225-A1FA-9058DB309A4B}" destId="{148547EB-975F-41DC-8DC5-28B4C3FA2B25}" srcOrd="1" destOrd="0" presId="urn:microsoft.com/office/officeart/2005/8/layout/hierarchy1"/>
    <dgm:cxn modelId="{2B01DCFB-35A7-431E-90E8-8C441209DD69}" type="presParOf" srcId="{148547EB-975F-41DC-8DC5-28B4C3FA2B25}" destId="{EDE1C7FC-55A9-45E3-911A-1E440EA55FE2}" srcOrd="0" destOrd="0" presId="urn:microsoft.com/office/officeart/2005/8/layout/hierarchy1"/>
    <dgm:cxn modelId="{FC8F0423-FB91-4E71-9CE1-FA8BA23C7B39}" type="presParOf" srcId="{EDE1C7FC-55A9-45E3-911A-1E440EA55FE2}" destId="{7C764855-1F5D-4493-AB44-B0F99D4CD052}" srcOrd="0" destOrd="0" presId="urn:microsoft.com/office/officeart/2005/8/layout/hierarchy1"/>
    <dgm:cxn modelId="{B1DD99FC-04DF-4262-AECA-1C01E8412D4B}" type="presParOf" srcId="{EDE1C7FC-55A9-45E3-911A-1E440EA55FE2}" destId="{0DDFBA8E-740F-4809-B585-CAAA464EB743}" srcOrd="1" destOrd="0" presId="urn:microsoft.com/office/officeart/2005/8/layout/hierarchy1"/>
    <dgm:cxn modelId="{E0A27FFC-7ECD-4B26-8665-063649B655EC}" type="presParOf" srcId="{148547EB-975F-41DC-8DC5-28B4C3FA2B25}" destId="{17949D69-D4A6-40E9-8B9A-0BB1DC7D250D}" srcOrd="1" destOrd="0" presId="urn:microsoft.com/office/officeart/2005/8/layout/hierarchy1"/>
    <dgm:cxn modelId="{D99CD19C-20AA-4EE5-893F-993217516397}" type="presParOf" srcId="{DA5AABEC-0BA8-4225-A1FA-9058DB309A4B}" destId="{3FE124F5-E0CF-4760-AA80-B1B29C3712AE}" srcOrd="2" destOrd="0" presId="urn:microsoft.com/office/officeart/2005/8/layout/hierarchy1"/>
    <dgm:cxn modelId="{9728BCEE-FA19-430E-86F4-643196E68FC9}" type="presParOf" srcId="{DA5AABEC-0BA8-4225-A1FA-9058DB309A4B}" destId="{9B1312AF-5F66-47F2-AAD6-948DA44E3096}" srcOrd="3" destOrd="0" presId="urn:microsoft.com/office/officeart/2005/8/layout/hierarchy1"/>
    <dgm:cxn modelId="{DE5BBD93-666D-4A11-8CE7-786A61385C46}" type="presParOf" srcId="{9B1312AF-5F66-47F2-AAD6-948DA44E3096}" destId="{2C2DFCD4-001C-4D49-9068-C618E3EA61A0}" srcOrd="0" destOrd="0" presId="urn:microsoft.com/office/officeart/2005/8/layout/hierarchy1"/>
    <dgm:cxn modelId="{9CA220D0-5493-4BA6-933A-0079108A315E}" type="presParOf" srcId="{2C2DFCD4-001C-4D49-9068-C618E3EA61A0}" destId="{1FC01401-616B-4435-B174-9CCEC7BEFB13}" srcOrd="0" destOrd="0" presId="urn:microsoft.com/office/officeart/2005/8/layout/hierarchy1"/>
    <dgm:cxn modelId="{0C032917-6C2E-4D1C-B792-CB964CA5BE79}" type="presParOf" srcId="{2C2DFCD4-001C-4D49-9068-C618E3EA61A0}" destId="{8C4EEC0E-0B4F-4846-A1CC-E6D92D7FAB25}" srcOrd="1" destOrd="0" presId="urn:microsoft.com/office/officeart/2005/8/layout/hierarchy1"/>
    <dgm:cxn modelId="{76719D55-2EC5-4BDB-929C-7449E1602918}" type="presParOf" srcId="{9B1312AF-5F66-47F2-AAD6-948DA44E3096}" destId="{8EF67A5B-244A-4882-A9E3-AFE7E4AC0FF0}" srcOrd="1" destOrd="0" presId="urn:microsoft.com/office/officeart/2005/8/layout/hierarchy1"/>
    <dgm:cxn modelId="{E8FE2D8E-405A-435E-8002-A7A0F93D61CF}" type="presParOf" srcId="{F8D0DFB1-2ECD-4D0D-8168-0AEA9B0831C1}" destId="{084F6B74-C773-4BE7-B2C7-C8DC0E906763}" srcOrd="4" destOrd="0" presId="urn:microsoft.com/office/officeart/2005/8/layout/hierarchy1"/>
    <dgm:cxn modelId="{5C42CF20-45AE-42BD-A3B5-A2ADB1D33EB7}" type="presParOf" srcId="{F8D0DFB1-2ECD-4D0D-8168-0AEA9B0831C1}" destId="{9159B982-CA51-4981-9FEF-F9EA4308A0A1}" srcOrd="5" destOrd="0" presId="urn:microsoft.com/office/officeart/2005/8/layout/hierarchy1"/>
    <dgm:cxn modelId="{A5187F95-FC9F-4525-B380-D3E666E1F1A4}" type="presParOf" srcId="{9159B982-CA51-4981-9FEF-F9EA4308A0A1}" destId="{F4893986-8942-4979-977B-25FA8709FC0E}" srcOrd="0" destOrd="0" presId="urn:microsoft.com/office/officeart/2005/8/layout/hierarchy1"/>
    <dgm:cxn modelId="{420F864D-EBDE-40A4-A255-5ED89F2AD6D3}" type="presParOf" srcId="{F4893986-8942-4979-977B-25FA8709FC0E}" destId="{A975000E-536E-4BAD-B015-5CF7ED7358A4}" srcOrd="0" destOrd="0" presId="urn:microsoft.com/office/officeart/2005/8/layout/hierarchy1"/>
    <dgm:cxn modelId="{100E55C5-FD6C-4B3C-98F7-3AC4E9618926}" type="presParOf" srcId="{F4893986-8942-4979-977B-25FA8709FC0E}" destId="{709D6624-13DE-4FFE-B1E2-52BDCCD13A33}" srcOrd="1" destOrd="0" presId="urn:microsoft.com/office/officeart/2005/8/layout/hierarchy1"/>
    <dgm:cxn modelId="{8138A440-ED02-4438-BD44-5027B456E2BA}" type="presParOf" srcId="{9159B982-CA51-4981-9FEF-F9EA4308A0A1}" destId="{DB92CE38-1D6E-4887-9483-2E7CB588B81E}" srcOrd="1" destOrd="0" presId="urn:microsoft.com/office/officeart/2005/8/layout/hierarchy1"/>
    <dgm:cxn modelId="{98B243EB-6940-46E2-B4C5-C525FEBFDAE8}" type="presParOf" srcId="{DB92CE38-1D6E-4887-9483-2E7CB588B81E}" destId="{3EC7CCC0-D803-4787-AF6E-4CC729471984}" srcOrd="0" destOrd="0" presId="urn:microsoft.com/office/officeart/2005/8/layout/hierarchy1"/>
    <dgm:cxn modelId="{48BEA22D-FF18-4682-ABD5-5BA2F415E27B}" type="presParOf" srcId="{DB92CE38-1D6E-4887-9483-2E7CB588B81E}" destId="{6C782C0D-C4CE-4437-A2AF-81847E6A73D8}" srcOrd="1" destOrd="0" presId="urn:microsoft.com/office/officeart/2005/8/layout/hierarchy1"/>
    <dgm:cxn modelId="{2642B7A2-CBC3-431F-B756-0E9DF7F227EF}" type="presParOf" srcId="{6C782C0D-C4CE-4437-A2AF-81847E6A73D8}" destId="{F764F077-1180-476E-8563-E91FE88F118E}" srcOrd="0" destOrd="0" presId="urn:microsoft.com/office/officeart/2005/8/layout/hierarchy1"/>
    <dgm:cxn modelId="{869EE049-331B-431C-8B1E-6954D33E894C}" type="presParOf" srcId="{F764F077-1180-476E-8563-E91FE88F118E}" destId="{B9932B88-3EFB-4054-880E-C696C55735D7}" srcOrd="0" destOrd="0" presId="urn:microsoft.com/office/officeart/2005/8/layout/hierarchy1"/>
    <dgm:cxn modelId="{FE72E518-3519-4A15-9D47-D8A955258B4F}" type="presParOf" srcId="{F764F077-1180-476E-8563-E91FE88F118E}" destId="{A35904E5-7993-4C04-B29A-15EF39A5FC62}" srcOrd="1" destOrd="0" presId="urn:microsoft.com/office/officeart/2005/8/layout/hierarchy1"/>
    <dgm:cxn modelId="{4166936A-0EFA-4C4B-97C6-74677E98A3A9}" type="presParOf" srcId="{6C782C0D-C4CE-4437-A2AF-81847E6A73D8}" destId="{871A8E3C-CFCD-4F96-A749-A02E366496E1}" srcOrd="1" destOrd="0" presId="urn:microsoft.com/office/officeart/2005/8/layout/hierarchy1"/>
    <dgm:cxn modelId="{DDA20E7E-0FF8-4F80-9C39-BDEF68FDBB80}" type="presParOf" srcId="{DB92CE38-1D6E-4887-9483-2E7CB588B81E}" destId="{D41AE2DA-32F5-4EA5-ADA2-79910CBAF99B}" srcOrd="2" destOrd="0" presId="urn:microsoft.com/office/officeart/2005/8/layout/hierarchy1"/>
    <dgm:cxn modelId="{92B4538A-9060-432C-BF19-B9318C48DEF0}" type="presParOf" srcId="{DB92CE38-1D6E-4887-9483-2E7CB588B81E}" destId="{14EBCDD1-2BFB-48BC-8071-161377F1858C}" srcOrd="3" destOrd="0" presId="urn:microsoft.com/office/officeart/2005/8/layout/hierarchy1"/>
    <dgm:cxn modelId="{A26C6709-5340-40D2-B0E2-55909F5B1BD4}" type="presParOf" srcId="{14EBCDD1-2BFB-48BC-8071-161377F1858C}" destId="{8BBD09CA-A97A-478F-AFCB-13DDFB341AD4}" srcOrd="0" destOrd="0" presId="urn:microsoft.com/office/officeart/2005/8/layout/hierarchy1"/>
    <dgm:cxn modelId="{5D2BED5E-010F-431F-81E2-369B537B13BC}" type="presParOf" srcId="{8BBD09CA-A97A-478F-AFCB-13DDFB341AD4}" destId="{2362D2EF-0C33-41AF-AE87-665900685AAB}" srcOrd="0" destOrd="0" presId="urn:microsoft.com/office/officeart/2005/8/layout/hierarchy1"/>
    <dgm:cxn modelId="{88752053-302F-4EB9-9DBA-D9D30187B039}" type="presParOf" srcId="{8BBD09CA-A97A-478F-AFCB-13DDFB341AD4}" destId="{D9D980ED-6ECF-4364-91AD-73F9B17E2D1A}" srcOrd="1" destOrd="0" presId="urn:microsoft.com/office/officeart/2005/8/layout/hierarchy1"/>
    <dgm:cxn modelId="{EDFBACFE-4F5A-445D-89A5-533C19A5894D}" type="presParOf" srcId="{14EBCDD1-2BFB-48BC-8071-161377F1858C}" destId="{13645F5F-25D2-45E1-B015-EA09E7FCA8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AE2DA-32F5-4EA5-ADA2-79910CBAF99B}">
      <dsp:nvSpPr>
        <dsp:cNvPr id="0" name=""/>
        <dsp:cNvSpPr/>
      </dsp:nvSpPr>
      <dsp:spPr>
        <a:xfrm>
          <a:off x="5488319" y="2318952"/>
          <a:ext cx="747504" cy="35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429"/>
              </a:lnTo>
              <a:lnTo>
                <a:pt x="747504" y="242429"/>
              </a:lnTo>
              <a:lnTo>
                <a:pt x="747504" y="35574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7CCC0-D803-4787-AF6E-4CC729471984}">
      <dsp:nvSpPr>
        <dsp:cNvPr id="0" name=""/>
        <dsp:cNvSpPr/>
      </dsp:nvSpPr>
      <dsp:spPr>
        <a:xfrm>
          <a:off x="4740815" y="2318952"/>
          <a:ext cx="747504" cy="355743"/>
        </a:xfrm>
        <a:custGeom>
          <a:avLst/>
          <a:gdLst/>
          <a:ahLst/>
          <a:cxnLst/>
          <a:rect l="0" t="0" r="0" b="0"/>
          <a:pathLst>
            <a:path>
              <a:moveTo>
                <a:pt x="747504" y="0"/>
              </a:moveTo>
              <a:lnTo>
                <a:pt x="747504" y="242429"/>
              </a:lnTo>
              <a:lnTo>
                <a:pt x="0" y="242429"/>
              </a:lnTo>
              <a:lnTo>
                <a:pt x="0" y="35574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F6B74-C773-4BE7-B2C7-C8DC0E906763}">
      <dsp:nvSpPr>
        <dsp:cNvPr id="0" name=""/>
        <dsp:cNvSpPr/>
      </dsp:nvSpPr>
      <dsp:spPr>
        <a:xfrm>
          <a:off x="3239929" y="1186484"/>
          <a:ext cx="2248389" cy="35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429"/>
              </a:lnTo>
              <a:lnTo>
                <a:pt x="2248389" y="242429"/>
              </a:lnTo>
              <a:lnTo>
                <a:pt x="2248389" y="35574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124F5-E0CF-4760-AA80-B1B29C3712AE}">
      <dsp:nvSpPr>
        <dsp:cNvPr id="0" name=""/>
        <dsp:cNvSpPr/>
      </dsp:nvSpPr>
      <dsp:spPr>
        <a:xfrm>
          <a:off x="2295290" y="2318952"/>
          <a:ext cx="950516" cy="35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429"/>
              </a:lnTo>
              <a:lnTo>
                <a:pt x="950516" y="242429"/>
              </a:lnTo>
              <a:lnTo>
                <a:pt x="950516" y="35574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27495-836F-4876-947C-EF9E3AD2915E}">
      <dsp:nvSpPr>
        <dsp:cNvPr id="0" name=""/>
        <dsp:cNvSpPr/>
      </dsp:nvSpPr>
      <dsp:spPr>
        <a:xfrm>
          <a:off x="1547786" y="2318952"/>
          <a:ext cx="747504" cy="355743"/>
        </a:xfrm>
        <a:custGeom>
          <a:avLst/>
          <a:gdLst/>
          <a:ahLst/>
          <a:cxnLst/>
          <a:rect l="0" t="0" r="0" b="0"/>
          <a:pathLst>
            <a:path>
              <a:moveTo>
                <a:pt x="747504" y="0"/>
              </a:moveTo>
              <a:lnTo>
                <a:pt x="747504" y="242429"/>
              </a:lnTo>
              <a:lnTo>
                <a:pt x="0" y="242429"/>
              </a:lnTo>
              <a:lnTo>
                <a:pt x="0" y="35574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B04FE-0E6D-4F03-90AD-05347E385131}">
      <dsp:nvSpPr>
        <dsp:cNvPr id="0" name=""/>
        <dsp:cNvSpPr/>
      </dsp:nvSpPr>
      <dsp:spPr>
        <a:xfrm>
          <a:off x="2295290" y="1186484"/>
          <a:ext cx="944639" cy="355743"/>
        </a:xfrm>
        <a:custGeom>
          <a:avLst/>
          <a:gdLst/>
          <a:ahLst/>
          <a:cxnLst/>
          <a:rect l="0" t="0" r="0" b="0"/>
          <a:pathLst>
            <a:path>
              <a:moveTo>
                <a:pt x="944639" y="0"/>
              </a:moveTo>
              <a:lnTo>
                <a:pt x="944639" y="242429"/>
              </a:lnTo>
              <a:lnTo>
                <a:pt x="0" y="242429"/>
              </a:lnTo>
              <a:lnTo>
                <a:pt x="0" y="35574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AFAF1-7399-429D-A2AF-076FA7C39971}">
      <dsp:nvSpPr>
        <dsp:cNvPr id="0" name=""/>
        <dsp:cNvSpPr/>
      </dsp:nvSpPr>
      <dsp:spPr>
        <a:xfrm>
          <a:off x="613042" y="1186484"/>
          <a:ext cx="2626886" cy="355743"/>
        </a:xfrm>
        <a:custGeom>
          <a:avLst/>
          <a:gdLst/>
          <a:ahLst/>
          <a:cxnLst/>
          <a:rect l="0" t="0" r="0" b="0"/>
          <a:pathLst>
            <a:path>
              <a:moveTo>
                <a:pt x="2626886" y="0"/>
              </a:moveTo>
              <a:lnTo>
                <a:pt x="2626886" y="242429"/>
              </a:lnTo>
              <a:lnTo>
                <a:pt x="0" y="242429"/>
              </a:lnTo>
              <a:lnTo>
                <a:pt x="0" y="35574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74BB4-F50D-4CDD-9C0F-1AC0C1D01F13}">
      <dsp:nvSpPr>
        <dsp:cNvPr id="0" name=""/>
        <dsp:cNvSpPr/>
      </dsp:nvSpPr>
      <dsp:spPr>
        <a:xfrm>
          <a:off x="2369325" y="451912"/>
          <a:ext cx="1741208" cy="734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EAF4DA-A887-4956-A95C-BA1934CA3019}">
      <dsp:nvSpPr>
        <dsp:cNvPr id="0" name=""/>
        <dsp:cNvSpPr/>
      </dsp:nvSpPr>
      <dsp:spPr>
        <a:xfrm>
          <a:off x="2505235" y="581026"/>
          <a:ext cx="1741208" cy="734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ДИРЕКТОР</a:t>
          </a:r>
        </a:p>
      </dsp:txBody>
      <dsp:txXfrm>
        <a:off x="2526750" y="602541"/>
        <a:ext cx="1698178" cy="691541"/>
      </dsp:txXfrm>
    </dsp:sp>
    <dsp:sp modelId="{959CC7ED-37BE-41D8-85EA-519D509E0B13}">
      <dsp:nvSpPr>
        <dsp:cNvPr id="0" name=""/>
        <dsp:cNvSpPr/>
      </dsp:nvSpPr>
      <dsp:spPr>
        <a:xfrm>
          <a:off x="1448" y="1542228"/>
          <a:ext cx="1223188" cy="77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46BBF-9025-4A7E-81A6-F2895611D3DE}">
      <dsp:nvSpPr>
        <dsp:cNvPr id="0" name=""/>
        <dsp:cNvSpPr/>
      </dsp:nvSpPr>
      <dsp:spPr>
        <a:xfrm>
          <a:off x="137358" y="1671342"/>
          <a:ext cx="1223188" cy="77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Товаровед</a:t>
          </a:r>
        </a:p>
      </dsp:txBody>
      <dsp:txXfrm>
        <a:off x="160107" y="1694091"/>
        <a:ext cx="1177690" cy="731226"/>
      </dsp:txXfrm>
    </dsp:sp>
    <dsp:sp modelId="{0283234E-FD16-4607-BE2A-411CE6D67CFF}">
      <dsp:nvSpPr>
        <dsp:cNvPr id="0" name=""/>
        <dsp:cNvSpPr/>
      </dsp:nvSpPr>
      <dsp:spPr>
        <a:xfrm>
          <a:off x="1496456" y="1542228"/>
          <a:ext cx="1597667" cy="77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E58C23-CD3A-4D1B-A195-90EDD848A69E}">
      <dsp:nvSpPr>
        <dsp:cNvPr id="0" name=""/>
        <dsp:cNvSpPr/>
      </dsp:nvSpPr>
      <dsp:spPr>
        <a:xfrm>
          <a:off x="1632366" y="1671342"/>
          <a:ext cx="1597667" cy="77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Администратор торгового   зала</a:t>
          </a:r>
        </a:p>
      </dsp:txBody>
      <dsp:txXfrm>
        <a:off x="1655115" y="1694091"/>
        <a:ext cx="1552169" cy="731226"/>
      </dsp:txXfrm>
    </dsp:sp>
    <dsp:sp modelId="{7C764855-1F5D-4493-AB44-B0F99D4CD052}">
      <dsp:nvSpPr>
        <dsp:cNvPr id="0" name=""/>
        <dsp:cNvSpPr/>
      </dsp:nvSpPr>
      <dsp:spPr>
        <a:xfrm>
          <a:off x="733179" y="2674696"/>
          <a:ext cx="1629213" cy="77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DFBA8E-740F-4809-B585-CAAA464EB743}">
      <dsp:nvSpPr>
        <dsp:cNvPr id="0" name=""/>
        <dsp:cNvSpPr/>
      </dsp:nvSpPr>
      <dsp:spPr>
        <a:xfrm>
          <a:off x="869089" y="2803811"/>
          <a:ext cx="1629213" cy="77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Продавцы-консультанты</a:t>
          </a:r>
        </a:p>
      </dsp:txBody>
      <dsp:txXfrm>
        <a:off x="891838" y="2826560"/>
        <a:ext cx="1583715" cy="731226"/>
      </dsp:txXfrm>
    </dsp:sp>
    <dsp:sp modelId="{1FC01401-616B-4435-B174-9CCEC7BEFB13}">
      <dsp:nvSpPr>
        <dsp:cNvPr id="0" name=""/>
        <dsp:cNvSpPr/>
      </dsp:nvSpPr>
      <dsp:spPr>
        <a:xfrm>
          <a:off x="2634212" y="2674696"/>
          <a:ext cx="1223188" cy="77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4EEC0E-0B4F-4846-A1CC-E6D92D7FAB25}">
      <dsp:nvSpPr>
        <dsp:cNvPr id="0" name=""/>
        <dsp:cNvSpPr/>
      </dsp:nvSpPr>
      <dsp:spPr>
        <a:xfrm>
          <a:off x="2770122" y="2803811"/>
          <a:ext cx="1223188" cy="77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Кассиры</a:t>
          </a:r>
        </a:p>
      </dsp:txBody>
      <dsp:txXfrm>
        <a:off x="2792871" y="2826560"/>
        <a:ext cx="1177690" cy="731226"/>
      </dsp:txXfrm>
    </dsp:sp>
    <dsp:sp modelId="{A975000E-536E-4BAD-B015-5CF7ED7358A4}">
      <dsp:nvSpPr>
        <dsp:cNvPr id="0" name=""/>
        <dsp:cNvSpPr/>
      </dsp:nvSpPr>
      <dsp:spPr>
        <a:xfrm>
          <a:off x="4498227" y="1542228"/>
          <a:ext cx="1980183" cy="77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9D6624-13DE-4FFE-B1E2-52BDCCD13A33}">
      <dsp:nvSpPr>
        <dsp:cNvPr id="0" name=""/>
        <dsp:cNvSpPr/>
      </dsp:nvSpPr>
      <dsp:spPr>
        <a:xfrm>
          <a:off x="4634137" y="1671342"/>
          <a:ext cx="1980183" cy="77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Вспомогательный персонал</a:t>
          </a:r>
        </a:p>
      </dsp:txBody>
      <dsp:txXfrm>
        <a:off x="4656886" y="1694091"/>
        <a:ext cx="1934685" cy="731226"/>
      </dsp:txXfrm>
    </dsp:sp>
    <dsp:sp modelId="{B9932B88-3EFB-4054-880E-C696C55735D7}">
      <dsp:nvSpPr>
        <dsp:cNvPr id="0" name=""/>
        <dsp:cNvSpPr/>
      </dsp:nvSpPr>
      <dsp:spPr>
        <a:xfrm>
          <a:off x="4129221" y="2674696"/>
          <a:ext cx="1223188" cy="77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5904E5-7993-4C04-B29A-15EF39A5FC62}">
      <dsp:nvSpPr>
        <dsp:cNvPr id="0" name=""/>
        <dsp:cNvSpPr/>
      </dsp:nvSpPr>
      <dsp:spPr>
        <a:xfrm>
          <a:off x="4265130" y="2803811"/>
          <a:ext cx="1223188" cy="77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Охранники</a:t>
          </a:r>
        </a:p>
      </dsp:txBody>
      <dsp:txXfrm>
        <a:off x="4287879" y="2826560"/>
        <a:ext cx="1177690" cy="731226"/>
      </dsp:txXfrm>
    </dsp:sp>
    <dsp:sp modelId="{2362D2EF-0C33-41AF-AE87-665900685AAB}">
      <dsp:nvSpPr>
        <dsp:cNvPr id="0" name=""/>
        <dsp:cNvSpPr/>
      </dsp:nvSpPr>
      <dsp:spPr>
        <a:xfrm>
          <a:off x="5624229" y="2674696"/>
          <a:ext cx="1223188" cy="77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D980ED-6ECF-4364-91AD-73F9B17E2D1A}">
      <dsp:nvSpPr>
        <dsp:cNvPr id="0" name=""/>
        <dsp:cNvSpPr/>
      </dsp:nvSpPr>
      <dsp:spPr>
        <a:xfrm>
          <a:off x="5760138" y="2803811"/>
          <a:ext cx="1223188" cy="776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Уборщица</a:t>
          </a:r>
        </a:p>
      </dsp:txBody>
      <dsp:txXfrm>
        <a:off x="5782887" y="2826560"/>
        <a:ext cx="1177690" cy="731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71583C3-CA27-4496-BECA-C771D03A36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7987283-449F-49A3-9FA6-20B92A61C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481F-6E72-4171-A9C8-98D56C39F96E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EB2E802-5847-4DA6-BAD8-A92EA4C57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6735"/>
            <a:ext cx="2944958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7830C92-6658-426B-8F97-72EB78E0A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098" y="9426735"/>
            <a:ext cx="2944958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C4CA1-B95C-48CD-AB14-2CAA4305D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3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9510-8D81-4F7D-A3DD-ECD88FF9FF5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A9037-5C04-413C-AFF2-1B3777C3E5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52F706F-AFAA-4FA6-90FD-A6042EEAC4E3}"/>
              </a:ext>
            </a:extLst>
          </p:cNvPr>
          <p:cNvSpPr/>
          <p:nvPr userDrawn="1"/>
        </p:nvSpPr>
        <p:spPr>
          <a:xfrm>
            <a:off x="0" y="1954612"/>
            <a:ext cx="10693400" cy="4058267"/>
          </a:xfrm>
          <a:prstGeom prst="rect">
            <a:avLst/>
          </a:prstGeom>
          <a:solidFill>
            <a:srgbClr val="2B314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58D1E9-CE0B-40E2-B7B4-0FA4354CB526}"/>
              </a:ext>
            </a:extLst>
          </p:cNvPr>
          <p:cNvSpPr/>
          <p:nvPr userDrawn="1"/>
        </p:nvSpPr>
        <p:spPr>
          <a:xfrm>
            <a:off x="0" y="3755251"/>
            <a:ext cx="151490" cy="1332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349F62CD-3B5C-4018-AC46-2285EBFB8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7" y="679218"/>
            <a:ext cx="31273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D512A90-7C52-4CB6-A385-FCF56ED6BF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11B1396-9D3B-4AEC-A3F5-32D25265E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784" y="3348583"/>
            <a:ext cx="9679452" cy="1915285"/>
          </a:xfrm>
        </p:spPr>
        <p:txBody>
          <a:bodyPr anchor="b">
            <a:normAutofit/>
          </a:bodyPr>
          <a:lstStyle>
            <a:lvl1pPr algn="ctr">
              <a:defRPr lang="ru-RU" sz="55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algn="l" defTabSz="1043056" rtl="0" eaLnBrk="1" latinLnBrk="0" hangingPunct="1"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EDFA97E-57D3-4908-B503-1A4CD5FEDBA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4666" y="5386216"/>
            <a:ext cx="9768578" cy="453716"/>
          </a:xfrm>
        </p:spPr>
        <p:txBody>
          <a:bodyPr anchor="b">
            <a:normAutofit/>
          </a:bodyPr>
          <a:lstStyle>
            <a:lvl1pPr marL="87313" indent="0">
              <a:buNone/>
              <a:defRPr sz="2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05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911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2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73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64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55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46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38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29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5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6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0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1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 marL="0" indent="0">
              <a:buNone/>
              <a:defRPr sz="2700"/>
            </a:lvl1pPr>
            <a:lvl2pPr marL="391146" indent="0">
              <a:buNone/>
              <a:defRPr sz="2400"/>
            </a:lvl2pPr>
            <a:lvl3pPr marL="782292" indent="0">
              <a:buNone/>
              <a:defRPr sz="2100"/>
            </a:lvl3pPr>
            <a:lvl4pPr marL="1173438" indent="0">
              <a:buNone/>
              <a:defRPr sz="1700"/>
            </a:lvl4pPr>
            <a:lvl5pPr marL="1564584" indent="0">
              <a:buNone/>
              <a:defRPr sz="1700"/>
            </a:lvl5pPr>
            <a:lvl6pPr marL="1955730" indent="0">
              <a:buNone/>
              <a:defRPr sz="1700"/>
            </a:lvl6pPr>
            <a:lvl7pPr marL="2346876" indent="0">
              <a:buNone/>
              <a:defRPr sz="1700"/>
            </a:lvl7pPr>
            <a:lvl8pPr marL="2738022" indent="0">
              <a:buNone/>
              <a:defRPr sz="1700"/>
            </a:lvl8pPr>
            <a:lvl9pPr marL="3129168" indent="0">
              <a:buNone/>
              <a:defRPr sz="17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7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5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1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_DEN\_ПРОЕКТЫ\_МФПА\Университет СИНЕРГИЯ\презентации\Рисунок1.jpg">
            <a:extLst>
              <a:ext uri="{FF2B5EF4-FFF2-40B4-BE49-F238E27FC236}">
                <a16:creationId xmlns:a16="http://schemas.microsoft.com/office/drawing/2014/main" xmlns="" id="{04EA8244-8613-47EF-ADFF-CECBFAAFD3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25898" cy="75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2D85A3D9-8E6C-42BC-A646-80F2D6AEC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7" y="1001906"/>
            <a:ext cx="2610490" cy="46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2507453-DF3E-4843-9C37-520D26E5A1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766" y="2196455"/>
            <a:ext cx="9599868" cy="3807156"/>
          </a:xfrm>
        </p:spPr>
        <p:txBody>
          <a:bodyPr anchor="ctr">
            <a:normAutofit/>
          </a:bodyPr>
          <a:lstStyle>
            <a:lvl1pPr marL="0" algn="l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0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180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3C1DD5A-7DBA-4220-B8D8-20048D0ABCE3}"/>
              </a:ext>
            </a:extLst>
          </p:cNvPr>
          <p:cNvSpPr/>
          <p:nvPr userDrawn="1"/>
        </p:nvSpPr>
        <p:spPr>
          <a:xfrm>
            <a:off x="0" y="1795828"/>
            <a:ext cx="10693400" cy="4793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919243"/>
            <a:ext cx="9824904" cy="3488816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632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700511"/>
            <a:ext cx="9824904" cy="3707548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111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xmlns="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5C6B6E1A-7427-4160-A1D6-036AF3FE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2" y="2141571"/>
            <a:ext cx="9824905" cy="442469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2835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12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4212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xmlns="" id="{A4523AE8-D259-411C-A6A2-3CD2D16943E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741209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2C6B67E9-E51A-4189-9E6F-B8FBB553E1F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741209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D9E4D091-F7FD-4BCB-B863-BE189268567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158207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xmlns="" id="{27AE658B-019B-4257-BC1E-5402C16CD9C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158207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xmlns="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4" y="561291"/>
            <a:ext cx="9779870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525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EB9B11F2-6547-4B66-9341-F3EB5FC81BDB}"/>
              </a:ext>
            </a:extLst>
          </p:cNvPr>
          <p:cNvSpPr/>
          <p:nvPr userDrawn="1"/>
        </p:nvSpPr>
        <p:spPr>
          <a:xfrm>
            <a:off x="7759261" y="2470407"/>
            <a:ext cx="2359400" cy="4090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8" name="object 3">
            <a:extLst>
              <a:ext uri="{FF2B5EF4-FFF2-40B4-BE49-F238E27FC236}">
                <a16:creationId xmlns:a16="http://schemas.microsoft.com/office/drawing/2014/main" xmlns="" id="{4C967A7A-8161-4185-84CA-97E80FC9B322}"/>
              </a:ext>
            </a:extLst>
          </p:cNvPr>
          <p:cNvSpPr/>
          <p:nvPr userDrawn="1"/>
        </p:nvSpPr>
        <p:spPr>
          <a:xfrm>
            <a:off x="7222" y="252239"/>
            <a:ext cx="125720" cy="1815708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BDCE2DE8-E62B-4A34-8FC0-6B605B6B6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355" y="1133896"/>
            <a:ext cx="9499375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xmlns="" id="{2B0BFA9E-BDB0-415B-8B27-5B6AB1518D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62355" y="489910"/>
            <a:ext cx="9499375" cy="27699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lvl="0" defTabSz="91440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xmlns="" id="{DDA1D208-AC82-41CD-AC19-AA520B2C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1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xmlns="" id="{2CB3BD24-831A-4664-875C-E9C7FB7F8C3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017334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xmlns="" id="{F8D3A8DA-DE38-47DD-9DD4-6DEB7240F64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388977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EE8C385B-C208-4106-8613-8BC5223A3F5C}"/>
              </a:ext>
            </a:extLst>
          </p:cNvPr>
          <p:cNvSpPr/>
          <p:nvPr userDrawn="1"/>
        </p:nvSpPr>
        <p:spPr>
          <a:xfrm>
            <a:off x="648087" y="4846672"/>
            <a:ext cx="7043531" cy="51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xmlns="" id="{7CEAFFC1-C332-47C7-9CFE-8FE0B3FD04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757731" y="2484487"/>
            <a:ext cx="2304000" cy="292598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xmlns="" id="{BDB58731-0025-45AA-B7E6-AE93EE2F276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759260" y="2945191"/>
            <a:ext cx="2311011" cy="34628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xmlns="" id="{E9331FB5-268A-4AC3-A50C-029CFF37D9C2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65571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xmlns="" id="{073B8669-4C3C-4E00-85DA-6D255EE3B472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037214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xmlns="" id="{6D28D3A1-3506-42DA-8E0C-5D900B154BF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5408857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143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100"/>
            </a:lvl1pPr>
            <a:lvl2pPr marL="391146" indent="0" algn="ctr">
              <a:buNone/>
              <a:defRPr sz="1700"/>
            </a:lvl2pPr>
            <a:lvl3pPr marL="782292" indent="0" algn="ctr">
              <a:buNone/>
              <a:defRPr sz="1500"/>
            </a:lvl3pPr>
            <a:lvl4pPr marL="1173438" indent="0" algn="ctr">
              <a:buNone/>
              <a:defRPr sz="1400"/>
            </a:lvl4pPr>
            <a:lvl5pPr marL="1564584" indent="0" algn="ctr">
              <a:buNone/>
              <a:defRPr sz="1400"/>
            </a:lvl5pPr>
            <a:lvl6pPr marL="1955730" indent="0" algn="ctr">
              <a:buNone/>
              <a:defRPr sz="1400"/>
            </a:lvl6pPr>
            <a:lvl7pPr marL="2346876" indent="0" algn="ctr">
              <a:buNone/>
              <a:defRPr sz="1400"/>
            </a:lvl7pPr>
            <a:lvl8pPr marL="2738022" indent="0" algn="ctr">
              <a:buNone/>
              <a:defRPr sz="1400"/>
            </a:lvl8pPr>
            <a:lvl9pPr marL="3129168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1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65" y="280935"/>
            <a:ext cx="1512396" cy="27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5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0CA2-EE7C-4F21-BC99-1B7BC45BB5B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19" r:id="rId3"/>
    <p:sldLayoutId id="2147483739" r:id="rId4"/>
    <p:sldLayoutId id="2147483736" r:id="rId5"/>
    <p:sldLayoutId id="2147483738" r:id="rId6"/>
    <p:sldLayoutId id="2147483737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782292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573" indent="-195573" algn="l" defTabSz="782292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671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7786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60157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303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4244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3359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74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14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229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3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84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73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7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802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916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AEBF47-2662-48D1-B238-FBEE452D2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62" y="2862530"/>
            <a:ext cx="9679452" cy="3241486"/>
          </a:xfrm>
        </p:spPr>
        <p:txBody>
          <a:bodyPr>
            <a:normAutofit fontScale="90000"/>
          </a:bodyPr>
          <a:lstStyle/>
          <a:p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>ОТЧЕТ</a:t>
            </a:r>
            <a:br>
              <a:rPr lang="ru-RU" sz="2100" dirty="0" smtClean="0"/>
            </a:br>
            <a:r>
              <a:rPr lang="ru-RU" sz="2100" dirty="0" smtClean="0"/>
              <a:t>о прохождении производственной практики</a:t>
            </a:r>
            <a:br>
              <a:rPr lang="ru-RU" sz="2100" dirty="0" smtClean="0"/>
            </a:br>
            <a:r>
              <a:rPr lang="ru-RU" sz="2100" dirty="0" smtClean="0"/>
              <a:t>(по профилю специальности</a:t>
            </a:r>
            <a:r>
              <a:rPr lang="ru-RU" sz="2100" dirty="0" smtClean="0"/>
              <a:t>)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 по профессио</a:t>
            </a:r>
            <a:r>
              <a:rPr lang="ru-RU" sz="2100" dirty="0"/>
              <a:t>нальному модулю </a:t>
            </a:r>
            <a:r>
              <a:rPr lang="ru-RU" sz="2100" dirty="0" smtClean="0"/>
              <a:t>ПМ.03 </a:t>
            </a:r>
            <a:r>
              <a:rPr lang="ru-RU" sz="2100" dirty="0"/>
              <a:t>Управление ассортиментом, оценка </a:t>
            </a:r>
            <a:r>
              <a:rPr lang="ru-RU" sz="2100" dirty="0" smtClean="0"/>
              <a:t>качества</a:t>
            </a:r>
            <a:r>
              <a:rPr lang="en-US" sz="2100" dirty="0" smtClean="0"/>
              <a:t> </a:t>
            </a:r>
            <a:r>
              <a:rPr lang="ru-RU" sz="2100" dirty="0" smtClean="0"/>
              <a:t>и </a:t>
            </a:r>
            <a:r>
              <a:rPr lang="ru-RU" sz="2100" dirty="0"/>
              <a:t>обеспечение сохраняемости товаров</a:t>
            </a:r>
            <a:br>
              <a:rPr lang="ru-RU" sz="2100" dirty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 smtClean="0"/>
              <a:t>в </a:t>
            </a:r>
            <a:r>
              <a:rPr lang="ru-RU" sz="2100" dirty="0"/>
              <a:t>период с </a:t>
            </a:r>
            <a:r>
              <a:rPr lang="ru-RU" sz="2100" dirty="0" smtClean="0"/>
              <a:t>«___» _________ 20__ </a:t>
            </a:r>
            <a:r>
              <a:rPr lang="ru-RU" sz="2100" dirty="0"/>
              <a:t>г. по «___» _________ 20__ г.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100" dirty="0" smtClean="0"/>
              <a:t>Специальность 38.02.04 Коммерция (по отраслям)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8EC7E33D-1387-4B56-A695-F4C72A50F4EE}"/>
              </a:ext>
            </a:extLst>
          </p:cNvPr>
          <p:cNvSpPr txBox="1">
            <a:spLocks/>
          </p:cNvSpPr>
          <p:nvPr/>
        </p:nvSpPr>
        <p:spPr bwMode="auto">
          <a:xfrm>
            <a:off x="426967" y="5980906"/>
            <a:ext cx="871296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ФИО обучающегося</a:t>
            </a: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lang="ru-RU" altLang="ru-RU" sz="2400" dirty="0" smtClean="0">
                <a:solidFill>
                  <a:srgbClr val="FF0000"/>
                </a:solidFill>
                <a:latin typeface="Calibri"/>
              </a:rPr>
              <a:t>____________________________________</a:t>
            </a:r>
            <a:endParaRPr lang="ru-RU" altLang="ru-RU" sz="2400" dirty="0">
              <a:solidFill>
                <a:srgbClr val="FF0000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Группа: </a:t>
            </a:r>
            <a:r>
              <a:rPr lang="ru-RU" altLang="ru-RU" sz="2400" dirty="0" smtClean="0">
                <a:solidFill>
                  <a:srgbClr val="FF0000"/>
                </a:solidFill>
                <a:latin typeface="Calibri"/>
              </a:rPr>
              <a:t>_______________________________________________</a:t>
            </a:r>
            <a:endParaRPr lang="ru-RU" altLang="ru-RU" sz="2400" dirty="0">
              <a:solidFill>
                <a:srgbClr val="FF0000"/>
              </a:solidFill>
              <a:latin typeface="Calibri"/>
            </a:endParaRPr>
          </a:p>
          <a:p>
            <a:pPr lvl="0"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kumimoji="0" lang="ru-RU" alt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ФИО Руководителя</a:t>
            </a:r>
            <a:r>
              <a:rPr lang="ru-RU" altLang="ru-RU" sz="2400" dirty="0" smtClean="0">
                <a:solidFill>
                  <a:srgbClr val="FF0000"/>
                </a:solidFill>
                <a:latin typeface="Calibri"/>
              </a:rPr>
              <a:t>:</a:t>
            </a:r>
            <a:r>
              <a:rPr lang="en-US" altLang="ru-RU" sz="24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altLang="ru-RU" sz="2400" dirty="0" smtClean="0">
                <a:solidFill>
                  <a:srgbClr val="FF0000"/>
                </a:solidFill>
                <a:latin typeface="Calibri"/>
              </a:rPr>
              <a:t>____________________________________</a:t>
            </a:r>
            <a:endParaRPr lang="ru-RU" altLang="ru-RU" sz="2400" dirty="0">
              <a:solidFill>
                <a:srgbClr val="FF0000"/>
              </a:solidFill>
              <a:latin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A02C01-F3A7-4DE2-9DF2-AD08FA48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198043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НЕГОСУДАРСТВЕННОЕ ОБРАЗОВАТЕЛЬНОЕ ЧАСТНОЕ УЧРЕЖДЕНИЕ ВЫСШЕГО ОБРАЗОВАНИЯ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«МОСКОВСКИЙ ФИНАНСОВО-ПРОМЫШЛЕННЫЙ УНИВЕРСИТЕТ «СИНЕРГИЯ»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Колледж «Синергия»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white"/>
                </a:solidFill>
                <a:latin typeface="Arial" charset="0"/>
              </a:rPr>
              <a:t>Кафедра </a:t>
            </a: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К</a:t>
            </a:r>
            <a:r>
              <a:rPr lang="ru-RU" altLang="ru-RU" sz="1400" b="1" dirty="0" smtClean="0">
                <a:solidFill>
                  <a:prstClr val="white"/>
                </a:solidFill>
                <a:latin typeface="Arial" charset="0"/>
              </a:rPr>
              <a:t>оммерции и торгового дела</a:t>
            </a:r>
            <a:endParaRPr lang="ru-RU" altLang="ru-RU" sz="14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0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19" y="271546"/>
            <a:ext cx="10153128" cy="1274195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. Изучение и анализ ассортимента товаров, реализуемого предприятием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116" y="1938460"/>
            <a:ext cx="986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Результаты анализа ассортимента могут быть представлены в графическом виде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(например)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: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ru-RU" sz="1200" b="1" i="1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2538388" y="2700511"/>
          <a:ext cx="5939790" cy="350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985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73" y="180231"/>
            <a:ext cx="9795669" cy="1274195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ассортиментной политики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980431"/>
            <a:ext cx="100811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Дать характеристику ассортиментной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политики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предприятия сферы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(розничной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/ оптовой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)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торговли.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Указать цель и задачи ассортиментной политики предприятия,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раскрыть сущность и основные принципы рыночной деятельности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предприятия по формированию и совершенствованию ассортиментной политики. 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Рассмотреть  основные направления ассортиментной политики и методы анализа ассортимента, используемые торговым предприятием с целью обеспечения оптимального ассортимента.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Характеристика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ассортиментной политики дается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непосредственной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базы практики. По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результатам анализа необходимо разработать  2-3 рекомендации по совершенствованию ассортиментной  политики торгового предприятия – базы практики.</a:t>
            </a:r>
            <a:endParaRPr lang="ru-RU" sz="18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2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99" y="252239"/>
            <a:ext cx="9687193" cy="997196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980431"/>
            <a:ext cx="98650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На примере группы однородных товаров изучить и описать:</a:t>
            </a:r>
          </a:p>
          <a:p>
            <a:pPr marR="53975" indent="536575" algn="just"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классификацию, ассортимент и основные торговые марки группы однородных товаров;</a:t>
            </a:r>
          </a:p>
          <a:p>
            <a:pPr marR="53975" indent="536575" algn="just"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условия, сроки  хранения, транспортирования продукции;</a:t>
            </a:r>
          </a:p>
          <a:p>
            <a:pPr marR="53975" indent="536575" algn="just"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санитарно-гигиенические требования к товарам и их упаковке;</a:t>
            </a:r>
          </a:p>
          <a:p>
            <a:pPr marR="53975" indent="536575" algn="just"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товарные потери и причины их возникновения, а также мероприятия, снижающие потери товаров;</a:t>
            </a:r>
          </a:p>
          <a:p>
            <a:pPr marR="53975" indent="536575" algn="just"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товарно-сопроводительные документы для партии товаров,  в том числе документы обязательной и добровольной  сертификации.</a:t>
            </a:r>
          </a:p>
          <a:p>
            <a:pPr marL="457200" marR="53975" indent="-457200" algn="just">
              <a:spcAft>
                <a:spcPts val="0"/>
              </a:spcAft>
              <a:buAutoNum type="arabicPeriod"/>
            </a:pPr>
            <a:endParaRPr lang="ru-RU" sz="24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marR="53975" indent="-342900" algn="just">
              <a:spcAft>
                <a:spcPts val="0"/>
              </a:spcAft>
              <a:buAutoNum type="arabicPeriod"/>
            </a:pPr>
            <a:endParaRPr lang="ru-RU" sz="1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1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56" y="180231"/>
            <a:ext cx="10369152" cy="1551194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классификации, ассортимента и основных торговых марок группы однородных товаров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980431"/>
            <a:ext cx="986509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 (кисломолочные продукты):</a:t>
            </a:r>
          </a:p>
          <a:p>
            <a:pPr marR="53975" algn="just">
              <a:spcAft>
                <a:spcPts val="0"/>
              </a:spcAft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 магазине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реализуются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следующие виды кисломолочных товаров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: ряженка, простокваша различных видов, ацидофильное молоко, творог, сметана, йогурт, кефир, кумыс и др.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(или представить классификацию в виде схемы).</a:t>
            </a:r>
          </a:p>
          <a:p>
            <a:pPr marR="53975" algn="just">
              <a:spcAft>
                <a:spcPts val="0"/>
              </a:spcAft>
            </a:pPr>
            <a:endParaRPr lang="ru-RU" sz="1800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algn="just">
              <a:spcAft>
                <a:spcPts val="0"/>
              </a:spcAft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Кисломолочная продукция представлена таким торговыми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марками,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как: Домик в деревне, Простоквашино,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Вкуснотеево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, Веселый молочник …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(перечислить основных поставщиков)</a:t>
            </a:r>
          </a:p>
          <a:p>
            <a:pPr marR="53975" indent="291465" algn="just">
              <a:spcAft>
                <a:spcPts val="0"/>
              </a:spcAft>
            </a:pP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https://ds02.infourok.ru/uploads/ex/0f05/0005048c-8e6ef38d/img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00" y="3996655"/>
            <a:ext cx="3456384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36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56" y="158048"/>
            <a:ext cx="10081120" cy="1274195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условий, сроков хранения, транспортирования продукции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5180" y="1764407"/>
            <a:ext cx="102420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algn="just">
              <a:spcAft>
                <a:spcPts val="0"/>
              </a:spcAft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Например: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Хранят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жидкие кисломолочные напитки при температуре 4-8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°С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- срок реализации не более 36 ч; кефир натуральный - 4-8 0С - не более 48 ч; кумыс из коровьего молока - 4-8 0С - не более 72 ч; йогурт - (4±2) 0С - не более 30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сут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Сметану хранят при температуре от 0 до 6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°С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 Понижение температуры приводит к замораживанию сметаны и снижению ее качества - теряются забеливающие свойства, образуются комки белка, отделяется сыворотка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Творог всех видов, кроме замороженного, творожные изделия, кроме тортов, торты творожные, полуфабрикаты творожные, кроме вареников замороженных хранят при температуре 4-8 °С.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Вареники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замороженные хранят при температуре не выше - 10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°С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, срок хранения 15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сут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; творог замороженный: мелкие фасовки (блоки, брикеты), крупные фасовки - при температуре не выше - 18 °С, сроки хранения соответственно 6 и 4 мес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Перевозят кисломолочные продукты специализированным транспортом, имеющим средства охлаждения и санитарный паспорт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 Ящики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из гофрированного или из тарного плоского склеенного картона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оклеивают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клеевой лентой на бумажной основе или полимерной лентой, или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прошивают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металлическими скрепками.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Тара-оборудование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, ящики полимерные многооборотные и контейнеры должны быть опломбированы. Масса нетто продуктов должна быть не более: в ящиках - 20 кг, во флягах, бидонах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- 35 кг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61" y="180231"/>
            <a:ext cx="10153128" cy="1274195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2.5. 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санитарно-гигиенических требований к товарам и их упаковке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980431"/>
            <a:ext cx="98650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algn="just">
              <a:spcAft>
                <a:spcPts val="0"/>
              </a:spcAft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Например: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Кисломолочные товары являются скоропортящимися продуктами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вследствие высокого содержания влаги, в которой растворены пищевые вещества и зольные элементы.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Они являются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благоприятной средой для развития микроорганизмов, которые могут попадать в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продукт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время переработки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и хранения.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Кроме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того, качество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кисломолочных товаров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может снижаться под влиянием действия света, кислорода воздуха, низкой температуры, механического воздействия и других факторов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 целях обеспечения безопасности и пищевой ценности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кислосмолочных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продуктов в процессе хранения, устанавливаются санитарно-эпидемиологические правила, главными из которых являются Санитарно-эпидемиологические правила и нормативы СанПиН 2.3.2.1324-03 «Гигиенические требования к срокам годности и условиям хранения пищевых продуктов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».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Согласно принятой классификации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кисломолочные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продукты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следует хранить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раздельно от товаров других товарных групп, кроме  жировых товаров.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Скоропортящиеся продукты размещают в холодильных камерах. Сметану, творог хранят в таре с крышкой, масло сливочное — в заводской таре или брусками, завернутыми в пергамент в лотках, мелкие сыры — в таре, крупные сыры — без тары на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стеллажах и т.д.</a:t>
            </a:r>
          </a:p>
          <a:p>
            <a:pPr marR="53975" indent="291465" algn="just">
              <a:spcAft>
                <a:spcPts val="0"/>
              </a:spcAft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endParaRPr lang="ru-RU" sz="1800" i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7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8" y="108223"/>
            <a:ext cx="10225136" cy="1551194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2.6.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дефектов товаров, товарных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потерь, причин их возникновения и мероприятий по снижению потерь товаров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980431"/>
            <a:ext cx="98650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 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(продолжение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):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нарушении режима хранения в кисломолочных продуктах могут происходить нежелательные процессы, снижающие качество и даже приводящие продукт к полной порче. Как следствие, появляются дефекты.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кисломолочных напитков выделяют следующие виды дефектов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: кислый вкус; 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салистый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привкус в кисломолочных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напитках; горький вкус; прогорклость; гнилостный привкус; дрожжевой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броженый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привкус; отделение сыворотки. 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Правильная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организация хранения товаров, сокращение товарных потерь являются важнейшей обязанностью работников торговли, обеспечивающей вовлечение в реализацию максимального количества товаров, направляющихся в торговую сеть, снижение материальных и трудовых затрат и повышение рентабельности торговли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 увеличение продолжительности хранения существенно влияет упаковка продукта.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Упаковка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– средство или комплекс средств, обеспечивающих защиту товара от повреждений и потерь, а окружающую среду – от загрязнения.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упаковке предъявляют следующие основополагающие требования: безопасность, надежность, совместимость, экологические свойства, взаимозаменяемость, экономическая эффективность.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algn="just">
              <a:spcAft>
                <a:spcPts val="0"/>
              </a:spcAft>
            </a:pPr>
            <a:endParaRPr lang="ru-RU" sz="18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79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39" y="252239"/>
            <a:ext cx="10225136" cy="1274195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2.7.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товарно-сопроводительных документов</a:t>
            </a:r>
            <a:endParaRPr 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880029"/>
            <a:ext cx="9865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algn="just">
              <a:spcAft>
                <a:spcPts val="0"/>
              </a:spcAft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Например:</a:t>
            </a:r>
            <a:endParaRPr lang="ru-RU" sz="1800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Движение кисломолочных товаров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от поставщика к потребителю оформляется товаросопроводительными документами, предусмотренными условиями поставки товаров и правилами перевозки грузов (накладной,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товарно-транспортной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накладной, железнодорожной накладной, счетом или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счетом-фактурой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). </a:t>
            </a:r>
          </a:p>
        </p:txBody>
      </p:sp>
      <p:pic>
        <p:nvPicPr>
          <p:cNvPr id="4" name="Рисунок 3" descr="Снимокъх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890316" y="3357357"/>
            <a:ext cx="2520280" cy="3835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612" y="3357357"/>
            <a:ext cx="4541914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12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8" y="221693"/>
            <a:ext cx="10153128" cy="1274195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2.7.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Анализ товарно-сопроводительных документов</a:t>
            </a:r>
            <a:endParaRPr 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980431"/>
            <a:ext cx="5544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 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(продолжение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):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Порядок приемки товаров и ее документальное оформление зависят: от места приемки, характера приемки (по количеству, качеству, комплектности), от степени соответствия договора поставки сопроводительным документам (наличие или отсутствие) и т.д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Стандартная процедура приема и передачи материальных ценностей от одной стороны договора к другой зачастую ограничивается подписанием товарной накладной. Но иногда требуется оформление отдельного документа, в котором были бы отражены качественные характеристики товара, его денежный эквивалент, а также сам факт перехода товара — для этого существует акт приема-передачи товара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torg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786860" y="1980431"/>
            <a:ext cx="3065145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98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8" y="213388"/>
            <a:ext cx="10153128" cy="1274195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2.7.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Анализ товарно-сопроводительных документов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836415"/>
            <a:ext cx="57606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 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(продолжение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):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При закупке товара или его приемке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необходимо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следить за наличием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документа подтверждения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соответствия на закупаемый товар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Сертификация молочной продукции в РФ и странах Таможенного Союза заменена процедурой декларирования соответствия, то есть, вместо сертификата на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кисломолочную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продукцию оформляется декларация. Согласно требованиям технического регламента ТС «О безопасности молока и молочной продукции», подтверждение соответствия молочной продукции должно проводиться в форме декларирования соответствия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Вместе с декларацией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можно дополнительно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оформить сертификат соответствия на молочную продукции в системе ГОСТ Р. В этом нет необходимости, но многие производители предпочитают получить известный всем сертификат.</a:t>
            </a:r>
          </a:p>
        </p:txBody>
      </p:sp>
      <p:pic>
        <p:nvPicPr>
          <p:cNvPr id="5" name="Рисунок 4" descr="http://old.slavmo.ru/images/28012019mol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892" y="1836415"/>
            <a:ext cx="2904604" cy="4611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16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79" y="468263"/>
            <a:ext cx="9687193" cy="387798"/>
          </a:xfrm>
        </p:spPr>
        <p:txBody>
          <a:bodyPr/>
          <a:lstStyle/>
          <a:p>
            <a:r>
              <a:rPr lang="ru-RU" sz="2800" dirty="0" smtClean="0"/>
              <a:t>Содержание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7188" y="1836415"/>
            <a:ext cx="986509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 dirty="0">
                <a:solidFill>
                  <a:srgbClr val="002060"/>
                </a:solidFill>
              </a:rPr>
              <a:t>I</a:t>
            </a:r>
            <a:r>
              <a:rPr lang="ru-RU" sz="1500" b="1" dirty="0">
                <a:solidFill>
                  <a:srgbClr val="002060"/>
                </a:solidFill>
              </a:rPr>
              <a:t>. Общая организационная характеристика предприятия сферы (розничной</a:t>
            </a:r>
            <a:r>
              <a:rPr lang="ru-RU" sz="1500" b="1" dirty="0" smtClean="0">
                <a:solidFill>
                  <a:srgbClr val="002060"/>
                </a:solidFill>
              </a:rPr>
              <a:t>/ оптовой</a:t>
            </a:r>
            <a:r>
              <a:rPr lang="ru-RU" sz="1500" b="1" dirty="0">
                <a:solidFill>
                  <a:srgbClr val="002060"/>
                </a:solidFill>
              </a:rPr>
              <a:t>) торговли</a:t>
            </a:r>
            <a:endParaRPr lang="ru-RU" sz="1500" dirty="0">
              <a:solidFill>
                <a:srgbClr val="002060"/>
              </a:solidFill>
            </a:endParaRPr>
          </a:p>
          <a:p>
            <a:pPr algn="just"/>
            <a:r>
              <a:rPr lang="en-US" sz="1500" b="1" dirty="0">
                <a:solidFill>
                  <a:srgbClr val="002060"/>
                </a:solidFill>
              </a:rPr>
              <a:t>II. </a:t>
            </a:r>
            <a:r>
              <a:rPr lang="ru-RU" sz="1500" b="1" dirty="0" err="1">
                <a:solidFill>
                  <a:srgbClr val="002060"/>
                </a:solidFill>
              </a:rPr>
              <a:t>Исследовательско</a:t>
            </a:r>
            <a:r>
              <a:rPr lang="ru-RU" sz="1500" b="1" dirty="0">
                <a:solidFill>
                  <a:srgbClr val="002060"/>
                </a:solidFill>
              </a:rPr>
              <a:t>-аналитическая часть. Сбор информации об объекте практики и анализ источников </a:t>
            </a:r>
            <a:endParaRPr lang="ru-RU" sz="1500" dirty="0">
              <a:solidFill>
                <a:srgbClr val="002060"/>
              </a:solidFill>
            </a:endParaRPr>
          </a:p>
          <a:p>
            <a:pPr algn="just"/>
            <a:r>
              <a:rPr lang="ru-RU" sz="1500" dirty="0" smtClean="0">
                <a:solidFill>
                  <a:srgbClr val="002060"/>
                </a:solidFill>
              </a:rPr>
              <a:t>2.1. </a:t>
            </a:r>
            <a:r>
              <a:rPr lang="ru-RU" sz="1500" dirty="0">
                <a:solidFill>
                  <a:srgbClr val="002060"/>
                </a:solidFill>
              </a:rPr>
              <a:t>Изучение и анализ ассортимента товаров, реализуемого предприятием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</a:rPr>
              <a:t>2.2. </a:t>
            </a:r>
            <a:r>
              <a:rPr lang="ru-RU" sz="1500" dirty="0">
                <a:solidFill>
                  <a:srgbClr val="002060"/>
                </a:solidFill>
              </a:rPr>
              <a:t>Характеристика ассортиментной политики 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</a:rPr>
              <a:t>2.3. Изучение </a:t>
            </a:r>
            <a:r>
              <a:rPr lang="ru-RU" sz="1500" dirty="0">
                <a:solidFill>
                  <a:srgbClr val="002060"/>
                </a:solidFill>
              </a:rPr>
              <a:t>классификации, ассортимента и основных торговых марок группы однородных товаров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</a:rPr>
              <a:t>2.4. </a:t>
            </a:r>
            <a:r>
              <a:rPr lang="ru-RU" sz="1500" dirty="0">
                <a:solidFill>
                  <a:srgbClr val="002060"/>
                </a:solidFill>
              </a:rPr>
              <a:t>Исследование условий, сроков хранения, транспортирования продукции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</a:rPr>
              <a:t>2.5. </a:t>
            </a:r>
            <a:r>
              <a:rPr lang="ru-RU" sz="1500" dirty="0">
                <a:solidFill>
                  <a:srgbClr val="002060"/>
                </a:solidFill>
              </a:rPr>
              <a:t>Оценка санитарно-гигиенических требований к товарам и их упаковке 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</a:rPr>
              <a:t>2.6. </a:t>
            </a:r>
            <a:r>
              <a:rPr lang="ru-RU" sz="1500" dirty="0">
                <a:solidFill>
                  <a:srgbClr val="002060"/>
                </a:solidFill>
              </a:rPr>
              <a:t>Изучение </a:t>
            </a:r>
            <a:r>
              <a:rPr lang="ru-RU" sz="1500" dirty="0" smtClean="0">
                <a:solidFill>
                  <a:srgbClr val="002060"/>
                </a:solidFill>
              </a:rPr>
              <a:t>дефектов товаров, товарных </a:t>
            </a:r>
            <a:r>
              <a:rPr lang="ru-RU" sz="1500" dirty="0">
                <a:solidFill>
                  <a:srgbClr val="002060"/>
                </a:solidFill>
              </a:rPr>
              <a:t>потерь, причин их возникновения и мероприятий по снижению потерь товаров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</a:rPr>
              <a:t>2.7. </a:t>
            </a:r>
            <a:r>
              <a:rPr lang="ru-RU" sz="1500" dirty="0">
                <a:solidFill>
                  <a:srgbClr val="002060"/>
                </a:solidFill>
              </a:rPr>
              <a:t>Анализ товарно-сопроводительных документов 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</a:rPr>
              <a:t>2.8. </a:t>
            </a:r>
            <a:r>
              <a:rPr lang="ru-RU" sz="1500" dirty="0">
                <a:solidFill>
                  <a:srgbClr val="002060"/>
                </a:solidFill>
              </a:rPr>
              <a:t>Изучение нормативно-технической документации</a:t>
            </a:r>
          </a:p>
          <a:p>
            <a:pPr algn="just"/>
            <a:r>
              <a:rPr lang="en-US" sz="1500" b="1" dirty="0">
                <a:solidFill>
                  <a:srgbClr val="002060"/>
                </a:solidFill>
              </a:rPr>
              <a:t>III</a:t>
            </a:r>
            <a:r>
              <a:rPr lang="ru-RU" sz="1500" b="1" dirty="0">
                <a:solidFill>
                  <a:srgbClr val="002060"/>
                </a:solidFill>
              </a:rPr>
              <a:t>. Проектно-экспериментальная </a:t>
            </a:r>
            <a:r>
              <a:rPr lang="ru-RU" sz="1500" b="1" dirty="0" smtClean="0">
                <a:solidFill>
                  <a:srgbClr val="002060"/>
                </a:solidFill>
              </a:rPr>
              <a:t>часть. Приобретение </a:t>
            </a:r>
            <a:r>
              <a:rPr lang="ru-RU" sz="1500" b="1" dirty="0">
                <a:solidFill>
                  <a:srgbClr val="002060"/>
                </a:solidFill>
              </a:rPr>
              <a:t>необходимых умений и </a:t>
            </a:r>
            <a:r>
              <a:rPr lang="ru-RU" sz="1500" b="1" dirty="0" smtClean="0">
                <a:solidFill>
                  <a:srgbClr val="002060"/>
                </a:solidFill>
              </a:rPr>
              <a:t>практического опыта </a:t>
            </a:r>
            <a:r>
              <a:rPr lang="ru-RU" sz="1500" b="1" dirty="0">
                <a:solidFill>
                  <a:srgbClr val="002060"/>
                </a:solidFill>
              </a:rPr>
              <a:t>работы по специальности в рамках освоения вида деятельности ВД 3. Управление ассортиментом, оценка качества и обеспечение сохраняемости товаров</a:t>
            </a:r>
            <a:endParaRPr lang="ru-RU" sz="1500" dirty="0">
              <a:solidFill>
                <a:srgbClr val="002060"/>
              </a:solidFill>
            </a:endParaRPr>
          </a:p>
          <a:p>
            <a:pPr algn="just"/>
            <a:r>
              <a:rPr lang="ru-RU" sz="1500" dirty="0" smtClean="0">
                <a:solidFill>
                  <a:srgbClr val="002060"/>
                </a:solidFill>
              </a:rPr>
              <a:t>3.1. </a:t>
            </a:r>
            <a:r>
              <a:rPr lang="ru-RU" sz="1500" dirty="0">
                <a:solidFill>
                  <a:srgbClr val="002060"/>
                </a:solidFill>
              </a:rPr>
              <a:t>Оценка маркировки образцов потребительских товаров  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</a:rPr>
              <a:t>3.2. </a:t>
            </a:r>
            <a:r>
              <a:rPr lang="ru-RU" sz="1500" dirty="0">
                <a:solidFill>
                  <a:srgbClr val="002060"/>
                </a:solidFill>
              </a:rPr>
              <a:t>Оценка качества образцов потребительских товаров 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</a:rPr>
              <a:t>3.3. </a:t>
            </a:r>
            <a:r>
              <a:rPr lang="ru-RU" sz="1500" dirty="0">
                <a:solidFill>
                  <a:srgbClr val="002060"/>
                </a:solidFill>
              </a:rPr>
              <a:t>Анализ основных причин товарных потерь в торговой организации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</a:rPr>
              <a:t>3.4. </a:t>
            </a:r>
            <a:r>
              <a:rPr lang="ru-RU" sz="1500" dirty="0">
                <a:solidFill>
                  <a:srgbClr val="002060"/>
                </a:solidFill>
              </a:rPr>
              <a:t>Перевод внесистемных единиц измерений в системные</a:t>
            </a:r>
          </a:p>
          <a:p>
            <a:pPr algn="just"/>
            <a:r>
              <a:rPr lang="en-US" sz="1500" b="1" dirty="0">
                <a:solidFill>
                  <a:srgbClr val="002060"/>
                </a:solidFill>
              </a:rPr>
              <a:t>IV</a:t>
            </a:r>
            <a:r>
              <a:rPr lang="ru-RU" sz="1500" b="1" dirty="0">
                <a:solidFill>
                  <a:srgbClr val="002060"/>
                </a:solidFill>
              </a:rPr>
              <a:t>. </a:t>
            </a:r>
            <a:r>
              <a:rPr lang="ru-RU" sz="1500" b="1" dirty="0" smtClean="0">
                <a:solidFill>
                  <a:srgbClr val="002060"/>
                </a:solidFill>
              </a:rPr>
              <a:t>Заключение</a:t>
            </a:r>
            <a:endParaRPr lang="ru-RU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64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3" y="185689"/>
            <a:ext cx="10297144" cy="1274195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2.7.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Анализ товарно-сопроводительных документов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980431"/>
            <a:ext cx="51125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 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(продолжение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):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Если же речь идет о сертификации молочной продукции, импортируемой из-за рубежа, то в таком случае декларацию обязан оформлять импортер продукции – компания, зарегистрированная в РФ или в одной из стран ТС. Компании, не зарегистрированные, на территории стран ТС не имеют право получить данные документы.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Вместе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 декларацией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дополнительно может быть предоставлен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сертификат соответствия на молочную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продукцию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 системе ГОСТ Р. В этом нет необходимости, но многие производители предпочитают получить известный всем сертификат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60" y="1836415"/>
            <a:ext cx="3352800" cy="4758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607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64" y="180231"/>
            <a:ext cx="10225136" cy="1274195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2.8.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Изучение нормативно-технической документации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2564" y="1908423"/>
            <a:ext cx="100811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algn="just">
              <a:spcAft>
                <a:spcPts val="0"/>
              </a:spcAft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Например:</a:t>
            </a:r>
            <a:endParaRPr lang="ru-RU" sz="1800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Нормативно-техническими документами, содержащими требования к безопасности и качеству кисломолочных товаров относятся:</a:t>
            </a:r>
          </a:p>
          <a:p>
            <a:pPr marL="342900" marR="53975" indent="-342900" algn="just">
              <a:spcAft>
                <a:spcPts val="0"/>
              </a:spcAft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Технический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регламент Таможенного союза ТР ТС 033/2013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«О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безопасности молока и молочной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продукции».</a:t>
            </a:r>
          </a:p>
          <a:p>
            <a:pPr marL="342900" marR="53975" indent="-342900" algn="just">
              <a:spcAft>
                <a:spcPts val="0"/>
              </a:spcAft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Технический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регламент Таможенного союза ТР ТС 021/2011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«О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безопасности пищевой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продукции».</a:t>
            </a:r>
          </a:p>
          <a:p>
            <a:pPr marL="342900" marR="53975" indent="-342900" algn="just">
              <a:spcAft>
                <a:spcPts val="0"/>
              </a:spcAft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Технический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регламент Таможенного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союза ТР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ТС 005/2011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«О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безопасности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упаковки».</a:t>
            </a:r>
          </a:p>
          <a:p>
            <a:pPr marL="342900" marR="53975" indent="-342900" algn="just">
              <a:spcAft>
                <a:spcPts val="0"/>
              </a:spcAft>
              <a:buAutoNum type="arabicPeriod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Технический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регламент Таможенного союза ТР ТС 022/2011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«Пищевая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продукция в части ее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маркировки».</a:t>
            </a:r>
          </a:p>
          <a:p>
            <a:pPr marL="342900" marR="53975" indent="-342900" algn="just">
              <a:spcAft>
                <a:spcPts val="0"/>
              </a:spcAft>
              <a:buAutoNum type="arabicPeriod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ГОСТ 31454-2012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«Кефир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 Технические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условия».</a:t>
            </a:r>
          </a:p>
          <a:p>
            <a:pPr marL="342900" marR="53975" indent="-342900" algn="just">
              <a:spcAft>
                <a:spcPts val="0"/>
              </a:spcAft>
              <a:buAutoNum type="arabicPeriod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ГОСТ 31453-2013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«Творог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 Технические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условия».</a:t>
            </a:r>
          </a:p>
          <a:p>
            <a:pPr marL="342900" marR="53975" indent="-342900" algn="just">
              <a:spcAft>
                <a:spcPts val="0"/>
              </a:spcAft>
              <a:buAutoNum type="arabicPeriod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ГОСТ 31452-2012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«Сметана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 Технические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условия».</a:t>
            </a:r>
          </a:p>
          <a:p>
            <a:pPr marL="342900" marR="53975" indent="-342900" algn="just">
              <a:spcAft>
                <a:spcPts val="0"/>
              </a:spcAft>
              <a:buAutoNum type="arabicPeriod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ГОСТ 33491-2015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«Продукты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кисломолочные, обогащенные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бифидобактериями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бифидум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 Технические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условия»</a:t>
            </a:r>
          </a:p>
          <a:p>
            <a:pPr marL="342900" marR="53975" indent="-342900" algn="just">
              <a:spcAft>
                <a:spcPts val="0"/>
              </a:spcAft>
              <a:buAutoNum type="arabicPeriod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СанПиН 2.3.2.1324-03 «Гигиенические требования к срокам годности и условиям хранения пищевых продуктов».</a:t>
            </a:r>
          </a:p>
          <a:p>
            <a:pPr marR="53975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и другие правовые документы.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1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32" y="252239"/>
            <a:ext cx="9687193" cy="941796"/>
          </a:xfrm>
        </p:spPr>
        <p:txBody>
          <a:bodyPr/>
          <a:lstStyle/>
          <a:p>
            <a:r>
              <a:rPr lang="en-US" sz="2400" dirty="0"/>
              <a:t>III. </a:t>
            </a:r>
            <a:r>
              <a:rPr lang="ru-RU" sz="2400" dirty="0"/>
              <a:t>Проектно-экспериментальная </a:t>
            </a:r>
            <a:r>
              <a:rPr lang="ru-RU" sz="2400" dirty="0" smtClean="0"/>
              <a:t>часть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Оценка маркировки образцов потребительских товаров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6140" y="1980431"/>
            <a:ext cx="98650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Например: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Произведена оценка маркировки образца(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ов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) продукции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(результаты анализа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представить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 виде таблицы и обязательно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сформулировать вывод).</a:t>
            </a:r>
            <a:endParaRPr lang="ru-RU" sz="1800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endParaRPr lang="ru-RU" sz="1800" i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/>
            <a:endParaRPr lang="ru-RU" sz="1800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algn="just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Вывод: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Исследуемые образцы … </a:t>
            </a:r>
          </a:p>
          <a:p>
            <a:pPr marR="53975" algn="just"/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(указать наименование образцов) </a:t>
            </a:r>
          </a:p>
          <a:p>
            <a:pPr marR="53975" algn="just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по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содержанию маркировки </a:t>
            </a:r>
          </a:p>
          <a:p>
            <a:pPr marR="53975" algn="just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соответствует (не соответствует) </a:t>
            </a:r>
          </a:p>
          <a:p>
            <a:pPr marR="53975" algn="just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Требованиям Технического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регламента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algn="just"/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Таможенного Союза ТР ТС 022/2011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algn="just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Пищевая продукция в части ее 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algn="just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маркировки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»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endParaRPr lang="ru-RU" sz="1800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endParaRPr lang="ru-RU" sz="1800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endParaRPr lang="ru-RU" sz="12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271531"/>
              </p:ext>
            </p:extLst>
          </p:nvPr>
        </p:nvGraphicFramePr>
        <p:xfrm>
          <a:off x="4338588" y="2628504"/>
          <a:ext cx="6192688" cy="3905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2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2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86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86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0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Требования ТР ТС 033/2013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Образец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Образец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Образец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Наименование продукта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Молоко питьевое пастеризованное «Клеверок»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Молоко питьевое пастеризованное «Деревенское молоко из Талицы»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Молоко питьевое пастеризованное «Золотые луга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1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и место нахождения изготовителя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Произведено: ОАО «Вимм-Биль-Данн», Россия, 127591, г. Москва, Дмитровское ш. д.108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Производитель: ООО «</a:t>
                      </a:r>
                      <a:r>
                        <a:rPr lang="ru-RU" sz="800" dirty="0" err="1">
                          <a:effectLst/>
                        </a:rPr>
                        <a:t>Талицкий</a:t>
                      </a:r>
                      <a:r>
                        <a:rPr lang="ru-RU" sz="800" dirty="0">
                          <a:effectLst/>
                        </a:rPr>
                        <a:t> молочный завод» Россия, 623620, Свердловская </a:t>
                      </a:r>
                      <a:r>
                        <a:rPr lang="ru-RU" sz="800" dirty="0" err="1">
                          <a:effectLst/>
                        </a:rPr>
                        <a:t>обл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dirty="0" err="1">
                          <a:effectLst/>
                        </a:rPr>
                        <a:t>Талицкий</a:t>
                      </a:r>
                      <a:r>
                        <a:rPr lang="ru-RU" sz="800" dirty="0">
                          <a:effectLst/>
                        </a:rPr>
                        <a:t> р-н, пос. Троицкий, ул. Мира 87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Изготовитель: Филиал ОАО «Золотые луга» «Молочный комбинат Ситниковский», Россия, 627081, Тюменская обл., С. Ситниково, ул. Заводская, 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Товарный знак изготовителя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Масса нетто или объем продукта.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500 мл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1000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950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Состав продукта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Молоко цельное, молоко обезжиренное.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Молоко цельное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Молоко цельное, молоко обезжиренное.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5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Пищевая ценность продукта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На 100г продукта: жир – 2,5г, белок – 2,9 г, углеводы – 4,7 г. Энергетическая ценность – 53 ккал.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На 100г продукта: жир – 3,7г, белок – 2,8 г, углеводы – 4,7 г. Энергетическая ценность – 62 ккал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На100г продукта: жир – 3,2г, белок – 2,8 г, углеводы – 4,7 г. Энергетическая ценность – 59 ккал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Условия хранения продукта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Хранить при t от +2 °С до +6 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Хранить при t от +4 °С до +6 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Хранить при t от +4 °С до +6 °С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Дата производства и дата упаковки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Дата производства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Дата производства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Дата производства и дата упаковки Дата производства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0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Срок годности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 суток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 суток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7 суток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0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Употребления продукта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6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Документ, по которому произведена продукция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ГОСТ Р 52090–2003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ГОСТ Р 52090–2003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ГОСТ Р 52090–2003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5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Информация о соответствия продукта требованиям ТР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ЕАС (Знак соответствия техническому регламенту)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ЕАС (Знак соответствия техническому регламенту)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ЕАС (Знак соответствия техническому регламенту)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272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8" y="252239"/>
            <a:ext cx="9687193" cy="941796"/>
          </a:xfrm>
        </p:spPr>
        <p:txBody>
          <a:bodyPr/>
          <a:lstStyle/>
          <a:p>
            <a:r>
              <a:rPr lang="en-US" sz="2400" dirty="0"/>
              <a:t>III. </a:t>
            </a:r>
            <a:r>
              <a:rPr lang="ru-RU" sz="2400" dirty="0"/>
              <a:t>Проектно-экспериментальная </a:t>
            </a:r>
            <a:r>
              <a:rPr lang="ru-RU" sz="2400" dirty="0" smtClean="0"/>
              <a:t>часть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Оценка качества образцов потребительских товаров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980431"/>
            <a:ext cx="98650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Например: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Произведена оценка качества (органолептических показателей) образца(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ов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) продукции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(результаты анализа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представить в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виде таблицы и обязательно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сформулировать вывод).</a:t>
            </a:r>
            <a:endParaRPr lang="ru-RU" sz="1800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r">
              <a:spcAft>
                <a:spcPts val="0"/>
              </a:spcAft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Результаты анализа органолептических свойств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образцов …  </a:t>
            </a:r>
          </a:p>
          <a:p>
            <a:pPr marR="53975" indent="291465" algn="just">
              <a:spcAft>
                <a:spcPts val="0"/>
              </a:spcAft>
            </a:pPr>
            <a:endParaRPr lang="ru-RU" sz="1800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algn="just">
              <a:spcAft>
                <a:spcPts val="0"/>
              </a:spcAft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Вывод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: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Образец 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(указать </a:t>
            </a:r>
            <a:endParaRPr lang="ru-RU" sz="1800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algn="just">
              <a:spcAft>
                <a:spcPts val="0"/>
              </a:spcAft>
            </a:pP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наименование образцов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)</a:t>
            </a:r>
            <a:endParaRPr lang="ru-RU" sz="1800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algn="just">
              <a:spcAft>
                <a:spcPts val="0"/>
              </a:spcAft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по органолептическим показателям</a:t>
            </a:r>
            <a:endParaRPr lang="ru-RU" sz="18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algn="just">
              <a:spcAft>
                <a:spcPts val="0"/>
              </a:spcAft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соответствуют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ГОСТ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указать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номер </a:t>
            </a:r>
          </a:p>
          <a:p>
            <a:pPr marR="53975" algn="just">
              <a:spcAft>
                <a:spcPts val="0"/>
              </a:spcAft>
            </a:pP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и наименование нормативно-</a:t>
            </a:r>
          </a:p>
          <a:p>
            <a:pPr marR="53975" algn="just">
              <a:spcAft>
                <a:spcPts val="0"/>
              </a:spcAft>
            </a:pP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Технического документа)</a:t>
            </a:r>
          </a:p>
          <a:p>
            <a:pPr marR="53975" indent="291465" algn="just"/>
            <a:endParaRPr lang="ru-RU" sz="18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/>
            <a:endParaRPr lang="ru-RU" sz="1800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endParaRPr lang="ru-RU" sz="1800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endParaRPr lang="ru-RU" sz="1800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endParaRPr lang="ru-RU" sz="12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42909"/>
              </p:ext>
            </p:extLst>
          </p:nvPr>
        </p:nvGraphicFramePr>
        <p:xfrm>
          <a:off x="4006880" y="3132559"/>
          <a:ext cx="6256020" cy="3062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8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47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65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4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Норма по ГОСТ 31981-2013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Фактическое значение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Соответствие</a:t>
                      </a:r>
                      <a:r>
                        <a:rPr lang="ru-RU" sz="1000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spc="-40" dirty="0" smtClean="0">
                          <a:effectLst/>
                        </a:rPr>
                        <a:t>несоответствие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Образец …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Внешний вид и консистенция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Однородная в меру вязкая жидкость. При добавлении стабилизатора – желеобразная или </a:t>
                      </a:r>
                      <a:r>
                        <a:rPr lang="ru-RU" sz="1000" dirty="0" err="1">
                          <a:effectLst/>
                        </a:rPr>
                        <a:t>кремообразная</a:t>
                      </a:r>
                      <a:r>
                        <a:rPr lang="ru-RU" sz="1000" dirty="0">
                          <a:effectLst/>
                        </a:rPr>
                        <a:t>. При добавлении пищевкусовых компонентов – обусловленный добавленными компонентами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Однородная, слегка вязкая жидкость, с нарушенным сгустком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соответствует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Вкус и запах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Кисломолочный. При добавлении сахара или подсластителей – в меру сладкий.  При добавлении пищевкусовых компонентов – обусловленный добавлением компонентов.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Кисломолочный, в меру сладкий , с легким запахом и привкусом фруктовым компонента, с легкой мучнистостью во вкусе.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соответствует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Цвет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Молочно-белый равномерный или обусловленный добавленными компонентами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Обусловлен внесенными пищевкусовыми компонентами - светло-оранжевый.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соответствует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168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99" y="324247"/>
            <a:ext cx="9687193" cy="941796"/>
          </a:xfrm>
        </p:spPr>
        <p:txBody>
          <a:bodyPr/>
          <a:lstStyle/>
          <a:p>
            <a:r>
              <a:rPr lang="en-US" sz="2400" dirty="0"/>
              <a:t>III. </a:t>
            </a:r>
            <a:r>
              <a:rPr lang="ru-RU" sz="2400" dirty="0"/>
              <a:t>Проектно-экспериментальная </a:t>
            </a:r>
            <a:r>
              <a:rPr lang="ru-RU" sz="2400" dirty="0" smtClean="0"/>
              <a:t>часть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3.3.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Анализ основных причин товарных потерь в 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торговой организации</a:t>
            </a:r>
            <a:endParaRPr 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147" y="2196455"/>
            <a:ext cx="98650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Например: 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Одной из наиболее важных составных частей технологического процесса магазина является приемка поступающих товаров по количеству и качеству.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приемке кисломолочных продуктов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 магазине руководствуются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правилами розничной торговли соответствующими товарами, инструкцией о порядке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приемки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продукта производственно-технического назначения и товаров народного потребления по количеству и качеству, стандартами и техническими условиями, а также договорами поставки.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расчета естественной  убыли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 магазине используются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нормы, утвержденные Приказом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Минпромторга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РФ от 1 марта 2013 г. N 252 «Об утверждении норм естественной убыли продовольственных товаров в сфере торговли и общественного питания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».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 помощью норм естественной убыли происходит возмещение потерь, образующихся при хранении товаров в кладовых и торговом зале магазина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Списание товаров в пределах норм естественной убыли производится только в тех случаях, когда при проверке фактического наличия товаров (инвентаризации) обнаружена недостача по сравнению с данными учета. Как правило, такие потери взыскиваются с виновных лиц, а в исключительных случаях, когда виновных нельзя установить, списываются за счет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предприятия и т.д.</a:t>
            </a:r>
          </a:p>
          <a:p>
            <a:pPr marR="53975" indent="291465" algn="just">
              <a:spcAft>
                <a:spcPts val="0"/>
              </a:spcAft>
            </a:pPr>
            <a:endParaRPr lang="ru-RU" sz="18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46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7" y="252239"/>
            <a:ext cx="9687193" cy="609398"/>
          </a:xfrm>
        </p:spPr>
        <p:txBody>
          <a:bodyPr/>
          <a:lstStyle/>
          <a:p>
            <a:r>
              <a:rPr lang="en-US" sz="2400" dirty="0"/>
              <a:t>III. </a:t>
            </a:r>
            <a:r>
              <a:rPr lang="ru-RU" sz="2400" dirty="0"/>
              <a:t>Проектно-экспериментальная часть</a:t>
            </a:r>
            <a:br>
              <a:rPr lang="ru-RU" sz="2400" dirty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3.4.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Перевод внесистемных единиц измерений в системные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1183" y="875036"/>
            <a:ext cx="1008112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Рассмотреть единицы измерения продовольственных или непродовольственных товаров, которые используются для обозначения их количественных характеристик </a:t>
            </a:r>
            <a:r>
              <a:rPr lang="ru-RU" sz="1800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(единицы массы, объема, размерные характеристики для одежды, обуви и т.д.)</a:t>
            </a:r>
          </a:p>
          <a:p>
            <a:pPr marR="53975" indent="291465" algn="just"/>
            <a:endParaRPr lang="ru-RU" sz="1800" b="1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 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(продолжение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):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Для расфасовки кисломолочных продуктов применяются различные виды упаковки из различных материалов - это стеклянные и полимерные бутылки, комбинированные пакеты, пакеты из полимерной пленки, полиэтиленовые мешки, стаканы и полимерные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коробочки. Объемы перечисленных упаковок также различные, например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кефир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разливают в тару, изготовленную из разного материала и разной вместимости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: стекло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типа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I,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III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(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1; 0,5; 0,25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л);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полужесткая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упаковка - бумажные пакеты из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комбиматериала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или листового материала: тетра-пак, тетра-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брик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пюр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-пак,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элопак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(0,5; 0,25 л);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мягкая упаковка: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фин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-пак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берта-пак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(1;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0,5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л);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полужесткая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упаковка для пищевых жидкостей (из полиэтилентерефталата, полистирола, полипропилена и других термопластов), пластиковая бутылка (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1,5; 1; 0,5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л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).</a:t>
            </a:r>
          </a:p>
          <a:p>
            <a:pPr marR="53975" indent="291465" algn="just">
              <a:spcAft>
                <a:spcPts val="0"/>
              </a:spcAft>
            </a:pPr>
            <a:endParaRPr lang="ru-RU" sz="16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Задача: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 англоязычных странах в качестве единиц объема жидких молочных продуктов используют такие единицы измерения, как кварта, пинта или галлон. На потребительских упаковках продукции, произведенной, например США  указано: 0,5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gal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(галлона);  1,5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pt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(пинты); 2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qt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(кварты). Необходимо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перевести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внесистемные единицы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измерений в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системные:</a:t>
            </a:r>
          </a:p>
          <a:p>
            <a:pPr marR="53975" indent="291465" algn="just">
              <a:spcAft>
                <a:spcPts val="0"/>
              </a:spcAft>
            </a:pPr>
            <a:endParaRPr lang="ru-RU" sz="1800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36825"/>
              </p:ext>
            </p:extLst>
          </p:nvPr>
        </p:nvGraphicFramePr>
        <p:xfrm>
          <a:off x="4482604" y="5508823"/>
          <a:ext cx="1800200" cy="7917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95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4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1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85723"/>
                          </a:solidFill>
                          <a:effectLst/>
                        </a:rPr>
                        <a:t>0,5 </a:t>
                      </a:r>
                      <a:r>
                        <a:rPr lang="ru-RU" sz="1600" dirty="0" err="1">
                          <a:solidFill>
                            <a:srgbClr val="385723"/>
                          </a:solidFill>
                          <a:effectLst/>
                        </a:rPr>
                        <a:t>gal</a:t>
                      </a:r>
                      <a:endParaRPr lang="ru-RU" sz="1600" dirty="0">
                        <a:solidFill>
                          <a:srgbClr val="38572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85723"/>
                          </a:solidFill>
                          <a:effectLst/>
                        </a:rPr>
                        <a:t>0,89 л</a:t>
                      </a:r>
                      <a:endParaRPr lang="ru-RU" sz="1600">
                        <a:solidFill>
                          <a:srgbClr val="38572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85723"/>
                          </a:solidFill>
                          <a:effectLst/>
                        </a:rPr>
                        <a:t>1,5 </a:t>
                      </a:r>
                      <a:r>
                        <a:rPr lang="ru-RU" sz="1600" dirty="0" err="1">
                          <a:solidFill>
                            <a:srgbClr val="385723"/>
                          </a:solidFill>
                          <a:effectLst/>
                        </a:rPr>
                        <a:t>pt</a:t>
                      </a:r>
                      <a:endParaRPr lang="ru-RU" sz="1600" dirty="0">
                        <a:solidFill>
                          <a:srgbClr val="38572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85723"/>
                          </a:solidFill>
                          <a:effectLst/>
                        </a:rPr>
                        <a:t>1,88 л</a:t>
                      </a:r>
                      <a:endParaRPr lang="ru-RU" sz="1600" dirty="0">
                        <a:solidFill>
                          <a:srgbClr val="38572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85723"/>
                          </a:solidFill>
                          <a:effectLst/>
                        </a:rPr>
                        <a:t>2 qt</a:t>
                      </a:r>
                      <a:endParaRPr lang="ru-RU" sz="1600">
                        <a:solidFill>
                          <a:srgbClr val="38572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85723"/>
                          </a:solidFill>
                          <a:effectLst/>
                        </a:rPr>
                        <a:t>0,95 л</a:t>
                      </a:r>
                      <a:endParaRPr lang="ru-RU" sz="1600" dirty="0">
                        <a:solidFill>
                          <a:srgbClr val="38572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777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99" y="180231"/>
            <a:ext cx="9687193" cy="1606594"/>
          </a:xfrm>
        </p:spPr>
        <p:txBody>
          <a:bodyPr/>
          <a:lstStyle/>
          <a:p>
            <a:r>
              <a:rPr lang="en-US" sz="2400" dirty="0"/>
              <a:t>IV. </a:t>
            </a:r>
            <a:r>
              <a:rPr lang="ru-RU" sz="2400" dirty="0" smtClean="0"/>
              <a:t>Заключение.</a:t>
            </a:r>
            <a:br>
              <a:rPr lang="ru-RU" sz="2400" dirty="0" smtClean="0"/>
            </a:br>
            <a:r>
              <a:rPr lang="ru-RU" sz="2400" dirty="0"/>
              <a:t>Выводы и рекомендации </a:t>
            </a:r>
            <a:r>
              <a:rPr lang="ru-RU" sz="2400" dirty="0" smtClean="0"/>
              <a:t>по </a:t>
            </a:r>
            <a:r>
              <a:rPr lang="ru-RU" sz="2400" dirty="0"/>
              <a:t>результатам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прохождения производственной практики</a:t>
            </a:r>
            <a:br>
              <a:rPr lang="ru-RU" sz="2400" dirty="0" smtClean="0"/>
            </a:br>
            <a:r>
              <a:rPr lang="ru-RU" sz="2400" dirty="0" smtClean="0"/>
              <a:t>(по профилю специальности)</a:t>
            </a:r>
            <a:r>
              <a:rPr lang="ru-RU" sz="2000" dirty="0">
                <a:solidFill>
                  <a:srgbClr val="C00000"/>
                </a:solidFill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ea typeface="Times New Roman" panose="02020603050405020304" pitchFamily="18" charset="0"/>
              </a:rPr>
            </a:br>
            <a:endParaRPr lang="ru-R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980431"/>
            <a:ext cx="9865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Сформулировать выводы по 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итогам 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прохождения производственной практики 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(по профилю специальности) по ПМ.03 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«Управление ассортиментом, оценка 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качества и 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обеспечение сохраняемости 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товаров».</a:t>
            </a:r>
            <a:endParaRPr lang="ru-RU" sz="1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8" y="324247"/>
            <a:ext cx="9687193" cy="997196"/>
          </a:xfrm>
        </p:spPr>
        <p:txBody>
          <a:bodyPr/>
          <a:lstStyle/>
          <a:p>
            <a:r>
              <a:rPr lang="ru-RU" sz="2400" dirty="0"/>
              <a:t>I</a:t>
            </a:r>
            <a:r>
              <a:rPr lang="ru-RU" sz="2400" dirty="0" smtClean="0"/>
              <a:t>. Общая </a:t>
            </a:r>
            <a:r>
              <a:rPr lang="ru-RU" sz="2400" dirty="0"/>
              <a:t>организационная характеристика предприятия сферы (розничной</a:t>
            </a:r>
            <a:r>
              <a:rPr lang="ru-RU" sz="2400" dirty="0" smtClean="0"/>
              <a:t>/ оптовой</a:t>
            </a:r>
            <a:r>
              <a:rPr lang="ru-RU" sz="2400" dirty="0"/>
              <a:t>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торговли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980431"/>
            <a:ext cx="98650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1.1.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Разместить информацию о базе прохождения и назначенном руководителе, указать, какие вопросы рассматривались на инструктивном совещании с ответственным лицом от Профильной организации, а также о прохождении вводного и первичного инструктажа на рабочем месте практиканта.</a:t>
            </a:r>
          </a:p>
          <a:p>
            <a:pPr marR="53975" indent="291465" algn="just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Например: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Производственная практика проходила в организации ООО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….,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 отделе продаж, на должности менеджер по продажам 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период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с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«___» ________ 20__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г.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«___»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_______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20__ г.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Компания зарегистрирована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адресу: г.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Москва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, …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(дать адрес компании / магазина) 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Основным видом деятельности компании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является …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(дать характеристику сферы деятельности компании)</a:t>
            </a:r>
            <a:endParaRPr lang="ru-RU" sz="2000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Руководителем практики от компании (магазина) назначен …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(сообщить Ф.И.О. руководителя)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 первом инструктивном совещании были рассмотрены следующие вопросы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…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5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28" y="180231"/>
            <a:ext cx="9217024" cy="1329595"/>
          </a:xfrm>
        </p:spPr>
        <p:txBody>
          <a:bodyPr/>
          <a:lstStyle/>
          <a:p>
            <a:pPr lvl="0"/>
            <a:r>
              <a:rPr lang="ru-RU" sz="2400" dirty="0" smtClean="0"/>
              <a:t>ЛИЧНАЯ </a:t>
            </a:r>
            <a:r>
              <a:rPr lang="ru-RU" sz="2400" dirty="0"/>
              <a:t>КАРТОЧКА </a:t>
            </a:r>
            <a:r>
              <a:rPr lang="ru-RU" sz="2400" dirty="0" smtClean="0"/>
              <a:t>ИНСТРУКТАЖА </a:t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БЕЗОПАСНЫМ МЕТОДАМ РАБОТЫ, ПРОМСАНИТАРИИ И П</a:t>
            </a:r>
            <a:r>
              <a:rPr lang="ru-RU" sz="2400" dirty="0" smtClean="0"/>
              <a:t>РОТИВОПОЖАРНОЙ </a:t>
            </a:r>
            <a:r>
              <a:rPr lang="ru-RU" sz="2400" dirty="0"/>
              <a:t>БЕЗОПАСНОСТИ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132" y="1980431"/>
            <a:ext cx="10081120" cy="69865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I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. Вводный инструктаж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Провел инженер по охране труда и технике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безопасности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20____г.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Инструктаж получил (а) и усвоил (а)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20____г.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              II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. Первичный инструктаж на рабочем месте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Переведен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      </a:t>
            </a: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(наименование участка, отдела и т.д.)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А. Инструктаж провел (а) </a:t>
            </a: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</a:t>
            </a:r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 ___ г.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Б. Инструктаж получил (а) и усвоил (а) </a:t>
            </a:r>
          </a:p>
          <a:p>
            <a:pPr marL="182563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aseline="30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(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______________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20 ___ г.</a:t>
            </a:r>
          </a:p>
          <a:p>
            <a:pPr marR="53975" indent="291465" algn="just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7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56" y="324247"/>
            <a:ext cx="9687193" cy="997196"/>
          </a:xfrm>
        </p:spPr>
        <p:txBody>
          <a:bodyPr/>
          <a:lstStyle/>
          <a:p>
            <a:r>
              <a:rPr lang="ru-RU" sz="2400" dirty="0"/>
              <a:t>I. Общая организационная характеристика предприятия сферы (розничной</a:t>
            </a:r>
            <a:r>
              <a:rPr lang="ru-RU" sz="2400" dirty="0" smtClean="0"/>
              <a:t>/ оптовой</a:t>
            </a:r>
            <a:r>
              <a:rPr lang="ru-RU" sz="2400" dirty="0"/>
              <a:t>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торговли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836415"/>
            <a:ext cx="5400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536575"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1.2. 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Дать 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общую организационную характеристику промышленного (оптового, розничного) предприятия: указать вид и сферу деятельности, организационно-правовую форму, 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специализацию.</a:t>
            </a:r>
          </a:p>
          <a:p>
            <a:pPr marR="53975" indent="536575" algn="just"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: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Магазин «…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является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универсальным розничным торговым предприятием, реализующим широкий ассортимент продовольственных и/ или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непродовольственных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товаров.</a:t>
            </a:r>
          </a:p>
          <a:p>
            <a:pPr marR="53975" indent="536575"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Организационно-правовая форма –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указать организационно-правовую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форму).</a:t>
            </a:r>
          </a:p>
          <a:p>
            <a:pPr marR="53975" indent="536575" algn="just">
              <a:spcAft>
                <a:spcPts val="0"/>
              </a:spcAft>
            </a:pP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Рекомендуется вставить фотографию.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 descr="https://avatars.mds.yandex.net/get-altay/965237/2a00000162de8a28c77517a6f4dff337ed4c/X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80" y="2412479"/>
            <a:ext cx="439248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04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36" y="324247"/>
            <a:ext cx="9687193" cy="997196"/>
          </a:xfrm>
        </p:spPr>
        <p:txBody>
          <a:bodyPr/>
          <a:lstStyle/>
          <a:p>
            <a:r>
              <a:rPr lang="ru-RU" sz="2400" dirty="0"/>
              <a:t>I. Общая организационная характеристика предприятия сферы (розничной</a:t>
            </a:r>
            <a:r>
              <a:rPr lang="ru-RU" sz="2400" dirty="0" smtClean="0"/>
              <a:t>/ оптовой</a:t>
            </a:r>
            <a:r>
              <a:rPr lang="ru-RU" sz="2400" dirty="0"/>
              <a:t>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торговли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177" y="1908423"/>
            <a:ext cx="10009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1.3.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Проанализировать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организационную структуру торговой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организации, показать структурное подразделение, где проходила производственная практика </a:t>
            </a:r>
            <a:r>
              <a:rPr lang="ru-RU" sz="2000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(определить и указать тип организационной структуры)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 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04931553"/>
              </p:ext>
            </p:extLst>
          </p:nvPr>
        </p:nvGraphicFramePr>
        <p:xfrm>
          <a:off x="1962324" y="2844527"/>
          <a:ext cx="69847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91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99" y="396255"/>
            <a:ext cx="9687193" cy="997196"/>
          </a:xfrm>
        </p:spPr>
        <p:txBody>
          <a:bodyPr/>
          <a:lstStyle/>
          <a:p>
            <a:r>
              <a:rPr lang="ru-RU" sz="2400" dirty="0"/>
              <a:t>I. Общая организационная характеристика предприятия сферы (розничной</a:t>
            </a:r>
            <a:r>
              <a:rPr lang="ru-RU" sz="2400" dirty="0" smtClean="0"/>
              <a:t>/ оптовой</a:t>
            </a:r>
            <a:r>
              <a:rPr lang="ru-RU" sz="2400" dirty="0"/>
              <a:t>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торговли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980431"/>
            <a:ext cx="98650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Изучить и проанализировать должностную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инструкцию, сформировать перечень профессиональных компетенций, которыми должен обладать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специалист и дать их краткое описание </a:t>
            </a:r>
            <a:r>
              <a:rPr lang="ru-RU" sz="2000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(в соответствии с должностью, на которую назначен практикант)</a:t>
            </a:r>
          </a:p>
          <a:p>
            <a:pPr marR="53975" indent="291465" algn="just">
              <a:spcAft>
                <a:spcPts val="0"/>
              </a:spcAft>
            </a:pPr>
            <a:endParaRPr lang="ru-RU" sz="1800" i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Например: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Менеджер по продажам должен обладать следующими профессиональными компетенциями:</a:t>
            </a:r>
          </a:p>
          <a:p>
            <a:pPr marL="342900" marR="53975" indent="-342900" algn="just">
              <a:spcAft>
                <a:spcPts val="0"/>
              </a:spcAft>
              <a:buAutoNum type="arabicPeriod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Профессионализм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– знание и применение технологии продаж, соблюдение корпоративных стандартов и правил, способность анализировать свою деятельность и совершенствовать технологии работы.</a:t>
            </a:r>
          </a:p>
          <a:p>
            <a:pPr marL="342900" marR="53975" indent="-342900" algn="just">
              <a:spcAft>
                <a:spcPts val="0"/>
              </a:spcAft>
              <a:buAutoNum type="arabicPeriod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Ориентация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 на результат – способность добиваться результата, ставить высокие цели, находить и реализовывать способы их достижения и т.д. …</a:t>
            </a:r>
          </a:p>
          <a:p>
            <a:pPr marR="53975" indent="291465" algn="just">
              <a:spcAft>
                <a:spcPts val="0"/>
              </a:spcAft>
            </a:pPr>
            <a:endParaRPr lang="ru-RU" sz="12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3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56" y="191205"/>
            <a:ext cx="9795669" cy="1274195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. Изучение и анализ ассортимента товаров, реализуемого предприятием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836415"/>
            <a:ext cx="633670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Ознакомиться с ассортиментом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товаров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, реализуемым предприятием,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дать описание групп однородных продовольственных и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/ или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непродовольственных товаров, составить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схему размещения ассортимента товаров однородных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групп и собрать информацию для расчета основных показателей ассортимента.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Например: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В ассортименте предприятия имеются следующие виды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товаров: …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(перечислить группы однородных товаров)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. Магазин располагает комплексом помещений, необходимых для рационального функционирования. Все помещения магазина расположены с учетом обеспечения рациональной взаимосвязи между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ними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(рекомендуется представить не только схему, но и описание торгового зала с указанием размещения групп однородных товаров на схеме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</a:rPr>
              <a:t>).</a:t>
            </a:r>
            <a:endParaRPr lang="ru-RU" sz="1800" i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endParaRPr lang="ru-RU" sz="1200" b="1" i="1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76" y="2124447"/>
            <a:ext cx="360040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61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48" y="227209"/>
            <a:ext cx="10009113" cy="1274195"/>
          </a:xfrm>
        </p:spPr>
        <p:txBody>
          <a:bodyPr/>
          <a:lstStyle/>
          <a:p>
            <a:r>
              <a:rPr lang="ru-RU" sz="2400" dirty="0"/>
              <a:t>II.	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Сбор </a:t>
            </a:r>
            <a:r>
              <a:rPr lang="ru-RU" sz="2400" dirty="0"/>
              <a:t>информации об объекте практики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анализ </a:t>
            </a:r>
            <a:r>
              <a:rPr lang="ru-RU" sz="2400" dirty="0" smtClean="0"/>
              <a:t>содержания источников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. Изучение и анализ ассортимента товаров, реализуемого предприятием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148" y="1980431"/>
            <a:ext cx="986509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Проанализировать ассортимент товаров и рассчитать основные показатели ассортимента </a:t>
            </a:r>
            <a:r>
              <a:rPr lang="ru-RU" sz="2000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(широта, полнота, новизна, устойчивость, структура).</a:t>
            </a:r>
          </a:p>
          <a:p>
            <a:pPr marR="53975" indent="291465" algn="just">
              <a:spcAft>
                <a:spcPts val="0"/>
              </a:spcAft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Например: </a:t>
            </a:r>
            <a:endParaRPr lang="ru-RU" sz="1800" b="1" i="1" dirty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R="53975" indent="291465" algn="just">
              <a:spcAft>
                <a:spcPts val="0"/>
              </a:spcAft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Анализ основных показателей ассортимента кисломолочных товаров в магазине:</a:t>
            </a:r>
          </a:p>
          <a:p>
            <a:pPr marR="53975" indent="291465" algn="just">
              <a:spcAft>
                <a:spcPts val="0"/>
              </a:spcAft>
            </a:pPr>
            <a:endParaRPr lang="ru-RU" sz="1800" dirty="0">
              <a:solidFill>
                <a:schemeClr val="accent6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998"/>
          <a:stretch/>
        </p:blipFill>
        <p:spPr>
          <a:xfrm>
            <a:off x="2322364" y="3420592"/>
            <a:ext cx="563334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8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шаблончик A4 (1)" id="{CECEB147-F7F0-4995-89D0-2FD57D90FCEB}" vid="{306AE4ED-CFFA-434E-A652-8353525159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презентация_шаблончик A4 (1)</Template>
  <TotalTime>1947</TotalTime>
  <Words>2937</Words>
  <Application>Microsoft Office PowerPoint</Application>
  <PresentationFormat>Произвольный</PresentationFormat>
  <Paragraphs>302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Times New Roman</vt:lpstr>
      <vt:lpstr>Verdana</vt:lpstr>
      <vt:lpstr>Тема Office</vt:lpstr>
      <vt:lpstr>    ОТЧЕТ о прохождении производственной практики (по профилю специальности)   по профессиональному модулю ПМ.03 Управление ассортиментом, оценка качества и обеспечение сохраняемости товаров  в период с «___» _________ 20__ г. по «___» _________ 20__ г.  Специальность 38.02.04 Коммерция (по отраслям) </vt:lpstr>
      <vt:lpstr>Содержание</vt:lpstr>
      <vt:lpstr>I. Общая организационная характеристика предприятия сферы (розничной/ оптовой)  торговли</vt:lpstr>
      <vt:lpstr>ЛИЧНАЯ КАРТОЧКА ИНСТРУКТАЖА  ПО БЕЗОПАСНЫМ МЕТОДАМ РАБОТЫ, ПРОМСАНИТАРИИ И ПРОТИВОПОЖАРНОЙ БЕЗОПАСНОСТИ</vt:lpstr>
      <vt:lpstr>I. Общая организационная характеристика предприятия сферы (розничной/ оптовой)  торговли </vt:lpstr>
      <vt:lpstr>I. Общая организационная характеристика предприятия сферы (розничной/ оптовой)  торговли </vt:lpstr>
      <vt:lpstr>I. Общая организационная характеристика предприятия сферы (розничной/ оптовой)  торговли </vt:lpstr>
      <vt:lpstr>II. Исследовательско-аналитическая часть.  Сбор информации об объекте практики  и анализ содержания источников  2.1. Изучение и анализ ассортимента товаров, реализуемого предприятием</vt:lpstr>
      <vt:lpstr>II. Исследовательско-аналитическая часть.  Сбор информации об объекте практики  и анализ содержания источников 2.1. Изучение и анализ ассортимента товаров, реализуемого предприятием</vt:lpstr>
      <vt:lpstr>II. Исследовательско-аналитическая часть.  Сбор информации об объекте практики  и анализ содержания источников 2.1. Изучение и анализ ассортимента товаров, реализуемого предприятием</vt:lpstr>
      <vt:lpstr>II. Исследовательско-аналитическая часть.  Сбор информации об объекте практики  и анализ содержания источников  2.2. Характеристика ассортиментной политики</vt:lpstr>
      <vt:lpstr>II. Исследовательско-аналитическая часть.  Сбор информации об объекте практики  и анализ содержания источников</vt:lpstr>
      <vt:lpstr>II. Исследовательско-аналитическая часть.  Сбор информации об объекте практики  и анализ содержания источников 2.3. Изучение классификации, ассортимента и основных торговых марок группы однородных товаров</vt:lpstr>
      <vt:lpstr>II. Исследовательско-аналитическая часть.  Сбор информации об объекте практики  и анализ содержания источников 2.4. Исследование условий, сроков хранения, транспортирования продукции</vt:lpstr>
      <vt:lpstr>II. Исследовательско-аналитическая часть.  Сбор информации об объекте практики  и анализ содержания источников 2.5. Оценка санитарно-гигиенических требований к товарам и их упаковке</vt:lpstr>
      <vt:lpstr>II. Исследовательско-аналитическая часть.  Сбор информации об объекте практики  и анализ содержания источников 2.6. Изучение дефектов товаров, товарных потерь, причин их возникновения и мероприятий по снижению потерь товаров</vt:lpstr>
      <vt:lpstr>II. Исследовательско-аналитическая часть.  Сбор информации об объекте практики  и анализ содержания источников 2.7. Анализ товарно-сопроводительных документов</vt:lpstr>
      <vt:lpstr>II. Исследовательско-аналитическая часть.  Сбор информации об объекте практики  и анализ содержания источников 2.7. Анализ товарно-сопроводительных документов</vt:lpstr>
      <vt:lpstr>II. Исследовательско-аналитическая часть.  Сбор информации об объекте практики  и анализ содержания источников 2.7. Анализ товарно-сопроводительных документов</vt:lpstr>
      <vt:lpstr>II. Исследовательско-аналитическая часть.  Сбор информации об объекте практики  и анализ содержания источников 2.7. Анализ товарно-сопроводительных документов</vt:lpstr>
      <vt:lpstr>II. Исследовательско-аналитическая часть.  Сбор информации об объекте практики  и анализ содержания источников 2.8. Изучение нормативно-технической документации</vt:lpstr>
      <vt:lpstr>III. Проектно-экспериментальная часть  3.1. Оценка маркировки образцов потребительских товаров </vt:lpstr>
      <vt:lpstr>III. Проектно-экспериментальная часть  3.2. Оценка качества образцов потребительских товаров</vt:lpstr>
      <vt:lpstr>III. Проектно-экспериментальная часть  3.3. Анализ основных причин товарных потерь в торговой организации</vt:lpstr>
      <vt:lpstr>III. Проектно-экспериментальная часть 3.4. Перевод внесистемных единиц измерений в системные</vt:lpstr>
      <vt:lpstr>IV. Заключение. Выводы и рекомендации по результатам  прохождения производственной практики (по профилю специальности)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Богатырева Нина Владимировна</cp:lastModifiedBy>
  <cp:revision>174</cp:revision>
  <cp:lastPrinted>2021-03-29T12:09:00Z</cp:lastPrinted>
  <dcterms:created xsi:type="dcterms:W3CDTF">2020-03-27T22:15:06Z</dcterms:created>
  <dcterms:modified xsi:type="dcterms:W3CDTF">2021-03-29T12:10:40Z</dcterms:modified>
</cp:coreProperties>
</file>