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0"/>
  </p:notesMasterIdLst>
  <p:handoutMasterIdLst>
    <p:handoutMasterId r:id="rId41"/>
  </p:handoutMasterIdLst>
  <p:sldIdLst>
    <p:sldId id="405" r:id="rId2"/>
    <p:sldId id="648" r:id="rId3"/>
    <p:sldId id="694" r:id="rId4"/>
    <p:sldId id="649" r:id="rId5"/>
    <p:sldId id="651" r:id="rId6"/>
    <p:sldId id="650" r:id="rId7"/>
    <p:sldId id="680" r:id="rId8"/>
    <p:sldId id="695" r:id="rId9"/>
    <p:sldId id="696" r:id="rId10"/>
    <p:sldId id="697" r:id="rId11"/>
    <p:sldId id="709" r:id="rId12"/>
    <p:sldId id="708" r:id="rId13"/>
    <p:sldId id="698" r:id="rId14"/>
    <p:sldId id="654" r:id="rId15"/>
    <p:sldId id="663" r:id="rId16"/>
    <p:sldId id="682" r:id="rId17"/>
    <p:sldId id="699" r:id="rId18"/>
    <p:sldId id="700" r:id="rId19"/>
    <p:sldId id="701" r:id="rId20"/>
    <p:sldId id="681" r:id="rId21"/>
    <p:sldId id="685" r:id="rId22"/>
    <p:sldId id="703" r:id="rId23"/>
    <p:sldId id="687" r:id="rId24"/>
    <p:sldId id="688" r:id="rId25"/>
    <p:sldId id="679" r:id="rId26"/>
    <p:sldId id="661" r:id="rId27"/>
    <p:sldId id="689" r:id="rId28"/>
    <p:sldId id="690" r:id="rId29"/>
    <p:sldId id="659" r:id="rId30"/>
    <p:sldId id="705" r:id="rId31"/>
    <p:sldId id="662" r:id="rId32"/>
    <p:sldId id="670" r:id="rId33"/>
    <p:sldId id="660" r:id="rId34"/>
    <p:sldId id="704" r:id="rId35"/>
    <p:sldId id="675" r:id="rId36"/>
    <p:sldId id="706" r:id="rId37"/>
    <p:sldId id="673" r:id="rId38"/>
    <p:sldId id="691" r:id="rId39"/>
  </p:sldIdLst>
  <p:sldSz cx="10693400" cy="7561263"/>
  <p:notesSz cx="6669088" cy="992822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531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я" initials="К" lastIdx="1" clrIdx="0">
    <p:extLst>
      <p:ext uri="{19B8F6BF-5375-455C-9EA6-DF929625EA0E}">
        <p15:presenceInfo xmlns:p15="http://schemas.microsoft.com/office/powerpoint/2012/main" userId="Кат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0"/>
    <a:srgbClr val="E60000"/>
    <a:srgbClr val="EB1E00"/>
    <a:srgbClr val="E51F26"/>
    <a:srgbClr val="EB1E28"/>
    <a:srgbClr val="C81F3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555" autoAdjust="0"/>
  </p:normalViewPr>
  <p:slideViewPr>
    <p:cSldViewPr showGuides="1">
      <p:cViewPr varScale="1">
        <p:scale>
          <a:sx n="63" d="100"/>
          <a:sy n="63" d="100"/>
        </p:scale>
        <p:origin x="1675" y="53"/>
      </p:cViewPr>
      <p:guideLst>
        <p:guide orient="horz" pos="2296"/>
        <p:guide pos="2880"/>
        <p:guide orient="horz" pos="253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cap="all" baseline="0">
                <a:effectLst/>
              </a:rPr>
              <a:t>Структура покупателей спортивных товаров по доходу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3A-4C94-8F29-B9E2087473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3A-4C94-8F29-B9E2087473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F3A-4C94-8F29-B9E2087473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F3A-4C94-8F29-B9E2087473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F3A-4C94-8F29-B9E2087473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F3A-4C94-8F29-B9E2087473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Лист1!$B$6:$B$11</c:f>
              <c:strCache>
                <c:ptCount val="6"/>
                <c:pt idx="0">
                  <c:v>До 10 т.р.</c:v>
                </c:pt>
                <c:pt idx="1">
                  <c:v>21-30 т.р.</c:v>
                </c:pt>
                <c:pt idx="2">
                  <c:v>11-15 т.р.</c:v>
                </c:pt>
                <c:pt idx="3">
                  <c:v>31-40 т.р.</c:v>
                </c:pt>
                <c:pt idx="4">
                  <c:v>16-20 т.р.</c:v>
                </c:pt>
                <c:pt idx="5">
                  <c:v>Свыше 40 т.р.</c:v>
                </c:pt>
              </c:strCache>
            </c:strRef>
          </c:cat>
          <c:val>
            <c:numRef>
              <c:f>Лист1!$C$6:$C$11</c:f>
              <c:numCache>
                <c:formatCode>0%</c:formatCode>
                <c:ptCount val="6"/>
                <c:pt idx="0">
                  <c:v>0.02</c:v>
                </c:pt>
                <c:pt idx="1">
                  <c:v>0.37</c:v>
                </c:pt>
                <c:pt idx="2">
                  <c:v>0.1</c:v>
                </c:pt>
                <c:pt idx="3">
                  <c:v>0.17</c:v>
                </c:pt>
                <c:pt idx="4">
                  <c:v>0.32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3A-4C94-8F29-B9E2087473D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71583C3-CA27-4496-BECA-C771D03A36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987283-449F-49A3-9FA6-20B92A61C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481F-6E72-4171-A9C8-98D56C39F96E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B2E802-5847-4DA6-BAD8-A92EA4C57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830C92-6658-426B-8F97-72EB78E0A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C4CA1-B95C-48CD-AB14-2CAA4305D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3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9510-8D81-4F7D-A3DD-ECD88FF9FF52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1241425"/>
            <a:ext cx="47355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A9037-5C04-413C-AFF2-1B3777C3E5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9037-5C04-413C-AFF2-1B3777C3E58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6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2F706F-AFAA-4FA6-90FD-A6042EEAC4E3}"/>
              </a:ext>
            </a:extLst>
          </p:cNvPr>
          <p:cNvSpPr/>
          <p:nvPr userDrawn="1"/>
        </p:nvSpPr>
        <p:spPr>
          <a:xfrm>
            <a:off x="0" y="1954612"/>
            <a:ext cx="10693400" cy="4058267"/>
          </a:xfrm>
          <a:prstGeom prst="rect">
            <a:avLst/>
          </a:prstGeom>
          <a:solidFill>
            <a:srgbClr val="2B314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58D1E9-CE0B-40E2-B7B4-0FA4354CB526}"/>
              </a:ext>
            </a:extLst>
          </p:cNvPr>
          <p:cNvSpPr/>
          <p:nvPr userDrawn="1"/>
        </p:nvSpPr>
        <p:spPr>
          <a:xfrm>
            <a:off x="0" y="3755251"/>
            <a:ext cx="151490" cy="1332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49F62CD-3B5C-4018-AC46-2285EBFB8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7" y="679218"/>
            <a:ext cx="31273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512A90-7C52-4CB6-A385-FCF56ED6BF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11B1396-9D3B-4AEC-A3F5-32D25265E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784" y="3348583"/>
            <a:ext cx="9679452" cy="1915285"/>
          </a:xfrm>
        </p:spPr>
        <p:txBody>
          <a:bodyPr anchor="b">
            <a:normAutofit/>
          </a:bodyPr>
          <a:lstStyle>
            <a:lvl1pPr algn="ctr">
              <a:defRPr lang="ru-RU" sz="55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algn="l" defTabSz="1043056" rtl="0" eaLnBrk="1" latinLnBrk="0" hangingPunct="1"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EDFA97E-57D3-4908-B503-1A4CD5FEDBA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4666" y="5386216"/>
            <a:ext cx="9768578" cy="453716"/>
          </a:xfrm>
        </p:spPr>
        <p:txBody>
          <a:bodyPr anchor="b">
            <a:normAutofit/>
          </a:bodyPr>
          <a:lstStyle>
            <a:lvl1pPr marL="87313" indent="0">
              <a:buNone/>
              <a:defRPr sz="2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05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911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2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73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64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55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46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38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29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5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6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0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1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 marL="0" indent="0">
              <a:buNone/>
              <a:defRPr sz="2700"/>
            </a:lvl1pPr>
            <a:lvl2pPr marL="391146" indent="0">
              <a:buNone/>
              <a:defRPr sz="2400"/>
            </a:lvl2pPr>
            <a:lvl3pPr marL="782292" indent="0">
              <a:buNone/>
              <a:defRPr sz="2100"/>
            </a:lvl3pPr>
            <a:lvl4pPr marL="1173438" indent="0">
              <a:buNone/>
              <a:defRPr sz="1700"/>
            </a:lvl4pPr>
            <a:lvl5pPr marL="1564584" indent="0">
              <a:buNone/>
              <a:defRPr sz="1700"/>
            </a:lvl5pPr>
            <a:lvl6pPr marL="1955730" indent="0">
              <a:buNone/>
              <a:defRPr sz="1700"/>
            </a:lvl6pPr>
            <a:lvl7pPr marL="2346876" indent="0">
              <a:buNone/>
              <a:defRPr sz="1700"/>
            </a:lvl7pPr>
            <a:lvl8pPr marL="2738022" indent="0">
              <a:buNone/>
              <a:defRPr sz="1700"/>
            </a:lvl8pPr>
            <a:lvl9pPr marL="3129168" indent="0">
              <a:buNone/>
              <a:defRPr sz="17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7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5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1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_DEN\_ПРОЕКТЫ\_МФПА\Университет СИНЕРГИЯ\презентации\Рисунок1.jpg">
            <a:extLst>
              <a:ext uri="{FF2B5EF4-FFF2-40B4-BE49-F238E27FC236}">
                <a16:creationId xmlns:a16="http://schemas.microsoft.com/office/drawing/2014/main" id="{04EA8244-8613-47EF-ADFF-CECBFAAFD3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25898" cy="75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D85A3D9-8E6C-42BC-A646-80F2D6AEC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7" y="1001906"/>
            <a:ext cx="2610490" cy="46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2507453-DF3E-4843-9C37-520D26E5A1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766" y="2196455"/>
            <a:ext cx="9599868" cy="3807156"/>
          </a:xfrm>
        </p:spPr>
        <p:txBody>
          <a:bodyPr anchor="ctr">
            <a:normAutofit/>
          </a:bodyPr>
          <a:lstStyle>
            <a:lvl1pPr marL="0" algn="l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0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180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1DD5A-7DBA-4220-B8D8-20048D0ABCE3}"/>
              </a:ext>
            </a:extLst>
          </p:cNvPr>
          <p:cNvSpPr/>
          <p:nvPr userDrawn="1"/>
        </p:nvSpPr>
        <p:spPr>
          <a:xfrm>
            <a:off x="0" y="1795828"/>
            <a:ext cx="10693400" cy="4793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919243"/>
            <a:ext cx="9824904" cy="3488816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632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700511"/>
            <a:ext cx="9824904" cy="3707548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111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5C6B6E1A-7427-4160-A1D6-036AF3FE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2" y="2141571"/>
            <a:ext cx="9824905" cy="442469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2835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12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4212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A4523AE8-D259-411C-A6A2-3CD2D16943E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741209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2C6B67E9-E51A-4189-9E6F-B8FBB553E1F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741209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D9E4D091-F7FD-4BCB-B863-BE189268567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158207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27AE658B-019B-4257-BC1E-5402C16CD9C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158207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4" y="561291"/>
            <a:ext cx="9779870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525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B9B11F2-6547-4B66-9341-F3EB5FC81BDB}"/>
              </a:ext>
            </a:extLst>
          </p:cNvPr>
          <p:cNvSpPr/>
          <p:nvPr userDrawn="1"/>
        </p:nvSpPr>
        <p:spPr>
          <a:xfrm>
            <a:off x="7759261" y="2470407"/>
            <a:ext cx="2359400" cy="4090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8" name="object 3">
            <a:extLst>
              <a:ext uri="{FF2B5EF4-FFF2-40B4-BE49-F238E27FC236}">
                <a16:creationId xmlns:a16="http://schemas.microsoft.com/office/drawing/2014/main" id="{4C967A7A-8161-4185-84CA-97E80FC9B322}"/>
              </a:ext>
            </a:extLst>
          </p:cNvPr>
          <p:cNvSpPr/>
          <p:nvPr userDrawn="1"/>
        </p:nvSpPr>
        <p:spPr>
          <a:xfrm>
            <a:off x="7222" y="252239"/>
            <a:ext cx="125720" cy="1815708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BDCE2DE8-E62B-4A34-8FC0-6B605B6B6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355" y="1133896"/>
            <a:ext cx="9499375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2B0BFA9E-BDB0-415B-8B27-5B6AB1518D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62355" y="489910"/>
            <a:ext cx="9499375" cy="27699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lvl="0" defTabSz="91440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id="{DDA1D208-AC82-41CD-AC19-AA520B2C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1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id="{2CB3BD24-831A-4664-875C-E9C7FB7F8C3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017334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F8D3A8DA-DE38-47DD-9DD4-6DEB7240F64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388977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E8C385B-C208-4106-8613-8BC5223A3F5C}"/>
              </a:ext>
            </a:extLst>
          </p:cNvPr>
          <p:cNvSpPr/>
          <p:nvPr userDrawn="1"/>
        </p:nvSpPr>
        <p:spPr>
          <a:xfrm>
            <a:off x="648087" y="4846672"/>
            <a:ext cx="7043531" cy="51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7CEAFFC1-C332-47C7-9CFE-8FE0B3FD04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757731" y="2484487"/>
            <a:ext cx="2304000" cy="292598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id="{BDB58731-0025-45AA-B7E6-AE93EE2F276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759260" y="2945191"/>
            <a:ext cx="2311011" cy="34628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id="{E9331FB5-268A-4AC3-A50C-029CFF37D9C2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65571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073B8669-4C3C-4E00-85DA-6D255EE3B472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037214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6D28D3A1-3506-42DA-8E0C-5D900B154BF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5408857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143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100"/>
            </a:lvl1pPr>
            <a:lvl2pPr marL="391146" indent="0" algn="ctr">
              <a:buNone/>
              <a:defRPr sz="1700"/>
            </a:lvl2pPr>
            <a:lvl3pPr marL="782292" indent="0" algn="ctr">
              <a:buNone/>
              <a:defRPr sz="1500"/>
            </a:lvl3pPr>
            <a:lvl4pPr marL="1173438" indent="0" algn="ctr">
              <a:buNone/>
              <a:defRPr sz="1400"/>
            </a:lvl4pPr>
            <a:lvl5pPr marL="1564584" indent="0" algn="ctr">
              <a:buNone/>
              <a:defRPr sz="1400"/>
            </a:lvl5pPr>
            <a:lvl6pPr marL="1955730" indent="0" algn="ctr">
              <a:buNone/>
              <a:defRPr sz="1400"/>
            </a:lvl6pPr>
            <a:lvl7pPr marL="2346876" indent="0" algn="ctr">
              <a:buNone/>
              <a:defRPr sz="1400"/>
            </a:lvl7pPr>
            <a:lvl8pPr marL="2738022" indent="0" algn="ctr">
              <a:buNone/>
              <a:defRPr sz="1400"/>
            </a:lvl8pPr>
            <a:lvl9pPr marL="3129168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1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65" y="280935"/>
            <a:ext cx="1512396" cy="27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5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0CA2-EE7C-4F21-BC99-1B7BC45BB5B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19" r:id="rId3"/>
    <p:sldLayoutId id="2147483739" r:id="rId4"/>
    <p:sldLayoutId id="2147483736" r:id="rId5"/>
    <p:sldLayoutId id="2147483738" r:id="rId6"/>
    <p:sldLayoutId id="2147483737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782292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573" indent="-195573" algn="l" defTabSz="782292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671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7786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60157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303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4244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3359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74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14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229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3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84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73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7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802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916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EBF47-2662-48D1-B238-FBEE452D2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140" y="3420591"/>
            <a:ext cx="9679452" cy="2920355"/>
          </a:xfrm>
        </p:spPr>
        <p:txBody>
          <a:bodyPr>
            <a:normAutofit fontScale="90000"/>
          </a:bodyPr>
          <a:lstStyle/>
          <a:p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ОТЧЕТ </a:t>
            </a:r>
            <a:br>
              <a:rPr lang="ru-RU" sz="2100" dirty="0" smtClean="0"/>
            </a:br>
            <a:r>
              <a:rPr lang="ru-RU" sz="2100" dirty="0" smtClean="0"/>
              <a:t>о прохождении учебной практики</a:t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1800" dirty="0" smtClean="0"/>
              <a:t>по профессиональному модулю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ПМ.01 Организация и управление торгово-сбытовой деятельностью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в период с «29» декабря 2020 г. по  «11»</a:t>
            </a:r>
            <a:r>
              <a:rPr lang="en-US" sz="2100" dirty="0" smtClean="0"/>
              <a:t> </a:t>
            </a:r>
            <a:r>
              <a:rPr lang="ru-RU" sz="2100" dirty="0" smtClean="0"/>
              <a:t>января 2021 г.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100" dirty="0" smtClean="0"/>
              <a:t>Специальность 38.02.04. Коммерция (по отраслям)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endParaRPr lang="ru-RU" sz="27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C7E33D-1387-4B56-A695-F4C72A50F4EE}"/>
              </a:ext>
            </a:extLst>
          </p:cNvPr>
          <p:cNvSpPr txBox="1">
            <a:spLocks/>
          </p:cNvSpPr>
          <p:nvPr/>
        </p:nvSpPr>
        <p:spPr bwMode="auto">
          <a:xfrm>
            <a:off x="426967" y="6084887"/>
            <a:ext cx="8712968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ФИО обучающегося</a:t>
            </a: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lang="ru-RU" altLang="ru-RU" sz="2400" dirty="0" smtClean="0">
                <a:solidFill>
                  <a:srgbClr val="FF0000"/>
                </a:solidFill>
                <a:latin typeface="Calibri"/>
              </a:rPr>
              <a:t>____________________________________</a:t>
            </a:r>
            <a:endParaRPr lang="ru-RU" altLang="ru-RU" sz="2400" dirty="0">
              <a:solidFill>
                <a:srgbClr val="FF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Группа: </a:t>
            </a:r>
            <a:r>
              <a:rPr lang="ru-RU" altLang="ru-RU" sz="2400" dirty="0" smtClean="0">
                <a:solidFill>
                  <a:srgbClr val="FF0000"/>
                </a:solidFill>
                <a:latin typeface="Calibri"/>
              </a:rPr>
              <a:t>_______________________________________________</a:t>
            </a:r>
            <a:endParaRPr lang="ru-RU" altLang="ru-RU" sz="2400" dirty="0">
              <a:solidFill>
                <a:srgbClr val="FF0000"/>
              </a:solidFill>
              <a:latin typeface="Calibri"/>
            </a:endParaRPr>
          </a:p>
          <a:p>
            <a:pPr lvl="0"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ФИО Руководителя:</a:t>
            </a:r>
            <a:r>
              <a:rPr kumimoji="0" lang="ru-RU" altLang="ru-RU" sz="2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ru-RU" altLang="ru-RU" sz="2200" u="sng" smtClean="0">
                <a:solidFill>
                  <a:srgbClr val="FF0000"/>
                </a:solidFill>
                <a:latin typeface="Arial" charset="0"/>
              </a:rPr>
              <a:t>Чернухина Галина Николаевна</a:t>
            </a:r>
            <a:endParaRPr lang="ru-RU" altLang="ru-RU" sz="2200" u="sng" dirty="0">
              <a:solidFill>
                <a:srgbClr val="FF0000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2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2C01-F3A7-4DE2-9DF2-AD08FA48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90" y="194152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НЕГОСУДАРСТВЕННОЕ ОБРАЗОВАТЕЛЬНОЕ ЧАСТНОЕ УЧРЕЖДЕНИЕ ВЫСШЕГО ОБРАЗОВАНИЯ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«МОСКОВСКИЙ ФИНАНСОВО-ПРОМЫШЛЕННЫЙ УНИВЕРСИТЕТ «СИНЕРГИЯ»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Колледж «Синергия»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white"/>
                </a:solidFill>
                <a:latin typeface="Arial" charset="0"/>
              </a:rPr>
              <a:t>Кафедра Коммерции и торгового дела </a:t>
            </a:r>
            <a:endParaRPr lang="ru-RU" altLang="ru-RU" sz="14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0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468263"/>
            <a:ext cx="9687193" cy="332399"/>
          </a:xfrm>
        </p:spPr>
        <p:txBody>
          <a:bodyPr/>
          <a:lstStyle/>
          <a:p>
            <a:r>
              <a:rPr lang="ru-RU" sz="2400" dirty="0"/>
              <a:t>Разместить схему условий договоров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0" b="9460"/>
          <a:stretch/>
        </p:blipFill>
        <p:spPr>
          <a:xfrm>
            <a:off x="1530276" y="2412479"/>
            <a:ext cx="7488832" cy="3744416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16361" y="6564060"/>
            <a:ext cx="8982107" cy="4708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Структура договора поставки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7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132" y="468263"/>
            <a:ext cx="9687193" cy="332399"/>
          </a:xfrm>
        </p:spPr>
        <p:txBody>
          <a:bodyPr/>
          <a:lstStyle/>
          <a:p>
            <a:r>
              <a:rPr lang="ru-RU" sz="2400" dirty="0"/>
              <a:t>Анализ структуры покупателей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667055"/>
              </p:ext>
            </p:extLst>
          </p:nvPr>
        </p:nvGraphicFramePr>
        <p:xfrm>
          <a:off x="1314252" y="2268463"/>
          <a:ext cx="7776864" cy="399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26220" y="5940871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ctr"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ctr"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5. </a:t>
            </a: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покупателей спортивных товаров по уровню дохода на одного члена семьи</a:t>
            </a:r>
          </a:p>
        </p:txBody>
      </p:sp>
    </p:spTree>
    <p:extLst>
      <p:ext uri="{BB962C8B-B14F-4D97-AF65-F5344CB8AC3E}">
        <p14:creationId xmlns:p14="http://schemas.microsoft.com/office/powerpoint/2010/main" val="337653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974" y="287377"/>
            <a:ext cx="8695452" cy="78276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>
                <a:solidFill>
                  <a:srgbClr val="E60000"/>
                </a:solidFill>
                <a:latin typeface="Arial Black" panose="020B0A04020102020204" pitchFamily="34" charset="0"/>
              </a:rPr>
              <a:t>Р</a:t>
            </a:r>
            <a:r>
              <a:rPr lang="ru-RU" sz="2700" b="1" dirty="0" smtClean="0">
                <a:solidFill>
                  <a:srgbClr val="E60000"/>
                </a:solidFill>
                <a:latin typeface="Arial Black" panose="020B0A04020102020204" pitchFamily="34" charset="0"/>
              </a:rPr>
              <a:t>асчеты </a:t>
            </a:r>
            <a:r>
              <a:rPr lang="ru-RU" sz="2700" b="1" dirty="0">
                <a:solidFill>
                  <a:srgbClr val="E60000"/>
                </a:solidFill>
                <a:latin typeface="Arial Black" panose="020B0A04020102020204" pitchFamily="34" charset="0"/>
              </a:rPr>
              <a:t>по выбору </a:t>
            </a:r>
            <a:r>
              <a:rPr lang="ru-RU" sz="2700" b="1" dirty="0" smtClean="0">
                <a:solidFill>
                  <a:srgbClr val="E60000"/>
                </a:solidFill>
                <a:latin typeface="Arial Black" panose="020B0A04020102020204" pitchFamily="34" charset="0"/>
              </a:rPr>
              <a:t>поставщика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974" y="1188343"/>
            <a:ext cx="8695452" cy="564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«Альтернатива выбора поставщика»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необходимо принять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 выбору поставщика ТМЦ, если их поставляют на предприятие три фирмы (А, Б и С), производящие одинаковую продукцию, одинакового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поставщиков следующие: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удаленность от предприятия: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236 км, Б – 195 км, С – 221 км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разгрузка: А и С – механизированная, Б – ручная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выгрузки: при механизированной разгрузке – 1 час 30 мин., при ручной – 4 часа 30 мин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тариф: до 200 км – 0,9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./км, от 200 до 300 км – 0,8 тыс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./км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часовая тарифная ставка рабочего, осуществляющего разгрузку – 450 руб./час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характеристики поставщиков предприятия – объекта практики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93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63" y="396255"/>
            <a:ext cx="9687193" cy="664797"/>
          </a:xfrm>
        </p:spPr>
        <p:txBody>
          <a:bodyPr/>
          <a:lstStyle/>
          <a:p>
            <a:r>
              <a:rPr lang="ru-RU" sz="2400" dirty="0"/>
              <a:t>2.2. Анализ системы подготовки </a:t>
            </a:r>
            <a:r>
              <a:rPr lang="ru-RU" sz="2400" dirty="0" smtClean="0"/>
              <a:t>организации </a:t>
            </a:r>
            <a:r>
              <a:rPr lang="ru-RU" sz="2400" dirty="0"/>
              <a:t>к добровольной </a:t>
            </a:r>
            <a:r>
              <a:rPr lang="ru-RU" sz="2400" dirty="0" smtClean="0"/>
              <a:t>сертификации </a:t>
            </a:r>
            <a:r>
              <a:rPr lang="ru-RU" sz="2400" dirty="0"/>
              <a:t>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837" y="2116593"/>
            <a:ext cx="9824904" cy="34888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нормативно-правовой базы регулирования торговой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этапов работы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организации к добровольной сертификации услуг. Кратко описать процедуру оформления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сертификации.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Приложить сертификат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72" y="3348583"/>
            <a:ext cx="248427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107" y="396255"/>
            <a:ext cx="7688041" cy="664797"/>
          </a:xfrm>
        </p:spPr>
        <p:txBody>
          <a:bodyPr/>
          <a:lstStyle/>
          <a:p>
            <a:r>
              <a:rPr lang="ru-RU" sz="2400" dirty="0"/>
              <a:t>2.3.  Анализ </a:t>
            </a:r>
            <a:r>
              <a:rPr lang="ru-RU" sz="2400" dirty="0" smtClean="0"/>
              <a:t>материально-технической  </a:t>
            </a:r>
            <a:r>
              <a:rPr lang="ru-RU" sz="2400" dirty="0"/>
              <a:t>базы торгового предприятия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107" y="1836415"/>
            <a:ext cx="9824904" cy="439248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материально-технической базы торгового предприятия (место расположения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розничного торгового предприятия и доступность его для покупателей;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фасада здания;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 торговой и складской площадей, состав торгово-технологического оборудования)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планировки торгового зала  магазина (выявление видов и принципов планировочных решений)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арактеристика основных групп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(торговые и неторговые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площади торгового зала, определение установочной и экспозиционной площадей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планировкой магазина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помещений требованиям обеспечения качества и безопасности реализуемых товаров и оказываемых услуг, создания условий для рационального выбора товаров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потребителями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56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6774509"/>
            <a:ext cx="9687193" cy="249299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планировки торгового зала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3" y="252239"/>
            <a:ext cx="9350531" cy="6300515"/>
          </a:xfrm>
        </p:spPr>
      </p:pic>
    </p:spTree>
    <p:extLst>
      <p:ext uri="{BB962C8B-B14F-4D97-AF65-F5344CB8AC3E}">
        <p14:creationId xmlns:p14="http://schemas.microsoft.com/office/powerpoint/2010/main" val="389075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63" y="396255"/>
            <a:ext cx="8208911" cy="997196"/>
          </a:xfrm>
        </p:spPr>
        <p:txBody>
          <a:bodyPr/>
          <a:lstStyle/>
          <a:p>
            <a:r>
              <a:rPr lang="ru-RU" sz="2400" dirty="0"/>
              <a:t>2.4. Анализ приемки товаров по количеству и качеству и ее документального оформления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2052439"/>
            <a:ext cx="9824904" cy="435562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и форм  товароснабжения торгового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приемки товаров от поставщиков и транспортных организаций, а также анализ  претензий от торговых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правил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приемки товаров по количеству и качеству на  основе изучения  инструкции и порядка документального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товаросопроводительных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делового письма поставщику при расхождении в количестве и качестве товаров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31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512817"/>
            <a:ext cx="8630451" cy="664797"/>
          </a:xfrm>
        </p:spPr>
        <p:txBody>
          <a:bodyPr/>
          <a:lstStyle/>
          <a:p>
            <a:r>
              <a:rPr lang="ru-RU" sz="2400" dirty="0"/>
              <a:t>Отобразить правила и порядок приемки товаров в торговом предприятии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08" y="1799821"/>
            <a:ext cx="7344816" cy="47891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2673" y="6774509"/>
            <a:ext cx="968719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7. Правила и порядок приемки товаров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822" y="468263"/>
            <a:ext cx="9687193" cy="332399"/>
          </a:xfrm>
        </p:spPr>
        <p:txBody>
          <a:bodyPr/>
          <a:lstStyle/>
          <a:p>
            <a:r>
              <a:rPr lang="ru-RU" sz="2400" dirty="0" smtClean="0"/>
              <a:t>Порядок приемки товаров в «…»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6" y="1836415"/>
            <a:ext cx="7416824" cy="4745777"/>
          </a:xfrm>
        </p:spPr>
      </p:pic>
    </p:spTree>
    <p:extLst>
      <p:ext uri="{BB962C8B-B14F-4D97-AF65-F5344CB8AC3E}">
        <p14:creationId xmlns:p14="http://schemas.microsoft.com/office/powerpoint/2010/main" val="22138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93" y="1806448"/>
            <a:ext cx="7848872" cy="4752528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41822" y="468263"/>
            <a:ext cx="9687193" cy="332399"/>
          </a:xfrm>
        </p:spPr>
        <p:txBody>
          <a:bodyPr/>
          <a:lstStyle/>
          <a:p>
            <a:r>
              <a:rPr lang="ru-RU" sz="2400" dirty="0" smtClean="0"/>
              <a:t>АВС-анализ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608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4" y="468263"/>
            <a:ext cx="9687193" cy="332399"/>
          </a:xfrm>
        </p:spPr>
        <p:txBody>
          <a:bodyPr/>
          <a:lstStyle/>
          <a:p>
            <a:r>
              <a:rPr lang="ru-RU" sz="2400" dirty="0" smtClean="0"/>
              <a:t>Содержание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674" y="1908423"/>
            <a:ext cx="9683103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организационная характеристика предприятия сферы (розничной/оптовой) торговли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-аналитическая часть. Сбор информации об объекте практики и анализ содержания источников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в установлении контактов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поставщиками и деловыми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договорной работы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Анализ системы подготовки  организации к добровольной сертификации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Анализ материально-технической базы  торгового предприятия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приемки товаров по количеству и качеству и ее документального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2.5.  Анализ влияния факторов внешней и внутренней среды торгового предприятия  на возникновение коммерческих рисков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Проектно-экспериментальная часть.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Экспериментально-практическая работа.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необходимых умений и первоначального опыта практической работы по специальности в рамках освоения вида деятельности ВД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и управление торгово-сбытовой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Анализ и оценка торгово-технологических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по организации хранения товарных запасов, подготовке товаров к продаже, их выкладке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Характеристика основных и дополнительных услуг, оказываемых в  торговом предприятии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  Оценка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операций, принципов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и хранения товарных запасов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 Эксплуатация торгово-технологического оборудования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3.5. Анализ статистических величин в коммерческой деятельности на основе использования  основных методов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 статистики для решение практических задач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68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56" y="252239"/>
            <a:ext cx="9687193" cy="997196"/>
          </a:xfrm>
        </p:spPr>
        <p:txBody>
          <a:bodyPr/>
          <a:lstStyle/>
          <a:p>
            <a:r>
              <a:rPr lang="ru-RU" sz="2400" dirty="0"/>
              <a:t>Краткая характеристика товарного ассортимента, реализуемого в </a:t>
            </a:r>
            <a:r>
              <a:rPr lang="ru-RU" sz="2400" dirty="0" smtClean="0"/>
              <a:t>торговом предприятии (магазине)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74292" y="6566004"/>
            <a:ext cx="72008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8. </a:t>
            </a: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 </a:t>
            </a:r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оформления АВС-анализа </a:t>
            </a: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товарного ассортимента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6" y="1764408"/>
            <a:ext cx="7776864" cy="48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21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91" y="396255"/>
            <a:ext cx="9687193" cy="664797"/>
          </a:xfrm>
        </p:spPr>
        <p:txBody>
          <a:bodyPr/>
          <a:lstStyle/>
          <a:p>
            <a:r>
              <a:rPr lang="ru-RU" sz="2400" dirty="0"/>
              <a:t>2.5. Оценка влияния  факторов внешней и внутренней среды на возникновение коммерческих рисков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48" y="1813476"/>
            <a:ext cx="6480720" cy="4752528"/>
          </a:xfrm>
        </p:spPr>
      </p:pic>
      <p:sp>
        <p:nvSpPr>
          <p:cNvPr id="4" name="Прямоугольник 3"/>
          <p:cNvSpPr/>
          <p:nvPr/>
        </p:nvSpPr>
        <p:spPr>
          <a:xfrm>
            <a:off x="1674292" y="6566004"/>
            <a:ext cx="72008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9. Пример оформления анализа факторов внешней и внутренней среды на возникновение коммерческих связей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300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18" y="252239"/>
            <a:ext cx="9687193" cy="664797"/>
          </a:xfrm>
        </p:spPr>
        <p:txBody>
          <a:bodyPr/>
          <a:lstStyle/>
          <a:p>
            <a:r>
              <a:rPr lang="ru-RU" sz="2400" dirty="0"/>
              <a:t>Влияние факторов внешней среды на деятельность </a:t>
            </a:r>
            <a:r>
              <a:rPr lang="ru-RU" sz="2400" dirty="0" smtClean="0"/>
              <a:t>торгового предприятия «…»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24" y="1764407"/>
            <a:ext cx="7272808" cy="47891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4292" y="656600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10. </a:t>
            </a: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 </a:t>
            </a:r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оформления анализа влияния факторов внешней среды на деятельность торгового предприятия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0117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512817"/>
            <a:ext cx="9687193" cy="664797"/>
          </a:xfrm>
        </p:spPr>
        <p:txBody>
          <a:bodyPr/>
          <a:lstStyle/>
          <a:p>
            <a:pPr marL="0" indent="0"/>
            <a:r>
              <a:rPr lang="en-US" sz="2400" dirty="0" smtClean="0"/>
              <a:t>III</a:t>
            </a:r>
            <a:r>
              <a:rPr lang="en-US" sz="2400" dirty="0"/>
              <a:t>. </a:t>
            </a:r>
            <a:r>
              <a:rPr lang="ru-RU" sz="2400" dirty="0"/>
              <a:t>Проектно-экспериментальная часть.</a:t>
            </a:r>
            <a:br>
              <a:rPr lang="ru-RU" sz="2400" dirty="0"/>
            </a:br>
            <a:r>
              <a:rPr lang="ru-RU" sz="2400" dirty="0"/>
              <a:t>Экспериментально-практическая </a:t>
            </a:r>
            <a:r>
              <a:rPr lang="ru-RU" sz="2400" dirty="0" smtClean="0"/>
              <a:t>работа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817" y="2008611"/>
            <a:ext cx="9824904" cy="4399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3.1. Анализ и оценка торгово-технологических операций по организации хранения товарных запасов, подготовке товаров к продаже, их выкладке и реализации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этапов торгово-технологического процесса (организация хранения товарных запасов на складе; подготовка товаров 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родаже; доставка в торговый зал, размещение товаров на торговом оборудовании; выкладка товаров; процесс реализации товаров);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применяемых в торговом предприятии технологий оптовых (розничных)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</a:t>
            </a:r>
          </a:p>
          <a:p>
            <a:pPr marL="0" indent="0" algn="just">
              <a:buNone/>
            </a:pPr>
            <a:endParaRPr lang="ru-RU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870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348" y="1247650"/>
            <a:ext cx="5688632" cy="536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9216" y="612784"/>
            <a:ext cx="9687193" cy="66479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E60000"/>
                </a:solidFill>
                <a:latin typeface="Arial Black" panose="020B0A04020102020204" pitchFamily="34" charset="0"/>
              </a:rPr>
              <a:t> Оценка этапов торгово-технологического процесса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073" y="6788242"/>
            <a:ext cx="9687193" cy="66479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7500" lnSpcReduction="100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11.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этапов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торгово-технологического процесса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857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96255"/>
            <a:ext cx="9687193" cy="332399"/>
          </a:xfrm>
        </p:spPr>
        <p:txBody>
          <a:bodyPr/>
          <a:lstStyle/>
          <a:p>
            <a:r>
              <a:rPr lang="ru-RU" sz="2400" dirty="0" smtClean="0"/>
              <a:t>Склад торгового </a:t>
            </a:r>
            <a:r>
              <a:rPr lang="ru-RU" sz="2400" dirty="0"/>
              <a:t>предприятия – базы практики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0" y="1836415"/>
            <a:ext cx="9193646" cy="468052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073" y="6788242"/>
            <a:ext cx="9687193" cy="66479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75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12. Фото склада торгового предприятия «…»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13308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9687193" cy="997196"/>
          </a:xfrm>
        </p:spPr>
        <p:txBody>
          <a:bodyPr/>
          <a:lstStyle/>
          <a:p>
            <a:r>
              <a:rPr lang="ru-RU" sz="2400" dirty="0"/>
              <a:t>Оценка применяемых в торговом предприятии технологий оптовых (розничных) продаж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908423"/>
            <a:ext cx="9824904" cy="44996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Овладение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 реализации товаров различных групп и видов с учетом их особенностей, а также профиля, специализации магазина и форм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описание методов и форм продажи товаров в магазине (отделе, секции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таблицу: «Формы и методы продажи товаров, их преимущества и недостатки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Составление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торгового зала магазина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(пример, представить рисунок)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Анализ и оценка способов выкладки товаров на рабочем месте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торговом зале (при самообслуживании) в соответствии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планограммой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 размещения и выкладки товаров на торговом оборудовании, определить вид выкладки, установить различия в процессах размещения и выкладки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на следующем слайде)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82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56" y="237025"/>
            <a:ext cx="9687193" cy="332399"/>
          </a:xfrm>
        </p:spPr>
        <p:txBody>
          <a:bodyPr/>
          <a:lstStyle/>
          <a:p>
            <a:r>
              <a:rPr lang="ru-RU" sz="2400" dirty="0" err="1"/>
              <a:t>Планограмма</a:t>
            </a:r>
            <a:r>
              <a:rPr lang="ru-RU" sz="2400" dirty="0"/>
              <a:t> магазина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4172" y="6804967"/>
            <a:ext cx="9687193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13. Пример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303"/>
            <a:ext cx="10693400" cy="5760640"/>
          </a:xfrm>
        </p:spPr>
      </p:pic>
    </p:spTree>
    <p:extLst>
      <p:ext uri="{BB962C8B-B14F-4D97-AF65-F5344CB8AC3E}">
        <p14:creationId xmlns:p14="http://schemas.microsoft.com/office/powerpoint/2010/main" val="3139739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340" y="6522452"/>
            <a:ext cx="6768752" cy="886397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4" y="252239"/>
            <a:ext cx="9883204" cy="6270213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8547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9687193" cy="997196"/>
          </a:xfrm>
        </p:spPr>
        <p:txBody>
          <a:bodyPr/>
          <a:lstStyle/>
          <a:p>
            <a:r>
              <a:rPr lang="ru-RU" sz="2400" dirty="0"/>
              <a:t>3.2. Характеристика основных и дополнительных услуг, оказываемых в  торговом предприятии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5" y="1836415"/>
            <a:ext cx="9824904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основных услуг, оказываемых в данном торговом предприятии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дополнительных услуг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оказываемых в данном торговом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 таблицу «Перечень основных и дополнительных услуг оптовой (розничной торговли, оказываемых в торговом предприятии»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Описание этапов процесса обслуживания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покупателей: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встреча, выявление потребностей, предложение и показ товаров, предложение новых и взаимозаменяемых товаров, а также сопутствующего ассортимента и др.  Для отдельных групп товаров - предоставление дополнительной информации об условиях применения, противопоказаниях в процессе потребления</a:t>
            </a:r>
          </a:p>
        </p:txBody>
      </p:sp>
    </p:spTree>
    <p:extLst>
      <p:ext uri="{BB962C8B-B14F-4D97-AF65-F5344CB8AC3E}">
        <p14:creationId xmlns:p14="http://schemas.microsoft.com/office/powerpoint/2010/main" val="274837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28" y="180231"/>
            <a:ext cx="9217024" cy="1329595"/>
          </a:xfrm>
        </p:spPr>
        <p:txBody>
          <a:bodyPr/>
          <a:lstStyle/>
          <a:p>
            <a:pPr lvl="0"/>
            <a:r>
              <a:rPr lang="ru-RU" sz="2400" dirty="0" smtClean="0"/>
              <a:t>ЛИЧНАЯ </a:t>
            </a:r>
            <a:r>
              <a:rPr lang="ru-RU" sz="2400" dirty="0"/>
              <a:t>КАРТОЧКА </a:t>
            </a:r>
            <a:r>
              <a:rPr lang="ru-RU" sz="2400" dirty="0" smtClean="0"/>
              <a:t>ИНСТРУКТАЖА </a:t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БЕЗОПАСНЫМ МЕТОДАМ РАБОТЫ, ПРОМСАНИТАРИИ И П</a:t>
            </a:r>
            <a:r>
              <a:rPr lang="ru-RU" sz="2400" dirty="0" smtClean="0"/>
              <a:t>РОТИВОПОЖАРНОЙ </a:t>
            </a:r>
            <a:r>
              <a:rPr lang="ru-RU" sz="2400" dirty="0"/>
              <a:t>БЕЗОПАСНОСТИ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132" y="1980431"/>
            <a:ext cx="10081120" cy="69865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I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. Вводный инструктаж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Провел инженер по охране труда и технике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безопасности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20____г.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Инструктаж получил (а) и усвоил (а)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20____г.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II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. Первичный инструктаж на рабочем месте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Переведен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      </a:t>
            </a: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(наименование участка, отдела и т.д.)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А. Инструктаж провел (а) </a:t>
            </a: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</a:t>
            </a:r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 ___ г.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Б. Инструктаж получил (а) и усвоил (а) </a:t>
            </a: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 ___ г.</a:t>
            </a:r>
          </a:p>
          <a:p>
            <a:pPr marR="53975" indent="291465" algn="just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90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64" y="1878543"/>
            <a:ext cx="7056784" cy="4674211"/>
          </a:xfr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073" y="6788242"/>
            <a:ext cx="9687193" cy="66479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7500" lnSpcReduction="100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15.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анализа услуг торговли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2673" y="512816"/>
            <a:ext cx="9687193" cy="664797"/>
          </a:xfrm>
        </p:spPr>
        <p:txBody>
          <a:bodyPr/>
          <a:lstStyle/>
          <a:p>
            <a:r>
              <a:rPr lang="ru-RU" sz="2400" dirty="0" smtClean="0"/>
              <a:t>Услуги торговли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24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132" y="684287"/>
            <a:ext cx="9687193" cy="332399"/>
          </a:xfrm>
        </p:spPr>
        <p:txBody>
          <a:bodyPr/>
          <a:lstStyle/>
          <a:p>
            <a:pPr algn="ctr"/>
            <a:r>
              <a:rPr lang="ru-RU" sz="2400" dirty="0"/>
              <a:t>Характеристика основных и дополнительных  услуг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501995"/>
              </p:ext>
            </p:extLst>
          </p:nvPr>
        </p:nvGraphicFramePr>
        <p:xfrm>
          <a:off x="0" y="1836414"/>
          <a:ext cx="10693400" cy="4680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7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7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Основные </a:t>
                      </a:r>
                      <a:r>
                        <a:rPr lang="ru-RU" sz="1800" baseline="0" dirty="0" smtClean="0"/>
                        <a:t> услуги торговли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Характеристика основных</a:t>
                      </a:r>
                      <a:r>
                        <a:rPr lang="ru-RU" sz="1800" baseline="0" dirty="0" smtClean="0"/>
                        <a:t> услуг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Дополнительные услуги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Характеристика  дополнительных услуг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1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1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1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1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097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381448"/>
            <a:ext cx="8942963" cy="997196"/>
          </a:xfrm>
        </p:spPr>
        <p:txBody>
          <a:bodyPr/>
          <a:lstStyle/>
          <a:p>
            <a:pPr algn="just"/>
            <a:r>
              <a:rPr lang="ru-RU" sz="2400" dirty="0" smtClean="0"/>
              <a:t>3.3. </a:t>
            </a:r>
            <a:r>
              <a:rPr lang="ru-RU" sz="2400" dirty="0"/>
              <a:t>Оценка  складских операций , принципов и условий размещения и хранения товарных запасов на </a:t>
            </a:r>
            <a:r>
              <a:rPr lang="ru-RU" sz="2400" dirty="0" smtClean="0"/>
              <a:t>складе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64" y="1908423"/>
            <a:ext cx="9824904" cy="352839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складских операций: описание вида склада, функций, операции по движению товаров на складе, способы и принципы размещения товаров на складе, описание условий хранения товарных запасов на складе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приемки товаров на складе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размещения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на складе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непременное условие рациональной организации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внутрискладского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виды укладки товаров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схемы процесса отпуска товаров со склада в торговый зал</a:t>
            </a:r>
          </a:p>
        </p:txBody>
      </p:sp>
    </p:spTree>
    <p:extLst>
      <p:ext uri="{BB962C8B-B14F-4D97-AF65-F5344CB8AC3E}">
        <p14:creationId xmlns:p14="http://schemas.microsoft.com/office/powerpoint/2010/main" val="2244614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803" y="385251"/>
            <a:ext cx="9341222" cy="664797"/>
          </a:xfrm>
        </p:spPr>
        <p:txBody>
          <a:bodyPr/>
          <a:lstStyle/>
          <a:p>
            <a:r>
              <a:rPr lang="ru-RU" sz="2400" dirty="0" smtClean="0"/>
              <a:t>3.4. </a:t>
            </a:r>
            <a:r>
              <a:rPr lang="ru-RU" sz="2400" dirty="0"/>
              <a:t>Эксплуатация торгово-технологического </a:t>
            </a:r>
            <a:r>
              <a:rPr lang="ru-RU" sz="2400" dirty="0" smtClean="0"/>
              <a:t>обору</a:t>
            </a:r>
            <a:r>
              <a:rPr lang="ru-RU" sz="2400" dirty="0"/>
              <a:t>дов</a:t>
            </a:r>
            <a:r>
              <a:rPr lang="ru-RU" sz="2400" dirty="0" smtClean="0"/>
              <a:t>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836415"/>
            <a:ext cx="9824904" cy="468052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нормативной документацией, устанавливающей правила безопасности труда при эксплуатации торгового оборудования (общие и специфичные для каждого вида торгового оборудования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соответствия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торгово-технологического оборудования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инвентаря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применяемого в магазине, его профилю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оценка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рациональности использования торговой мебели, ее достаточности с учетом профиля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навыков работы с разными видами торговой мебели,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принципами ее размещения и правилами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ухода в зависимости от вида торгового предприятия и реализуемого ассортимента. Описание видов торговой мебели, применяемых в торговом предприятии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(отобразить на рисунке, фото)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типов контрольно-кассовых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 (ККМ), имеющихся в магазине,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правилами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и техники безопасности работы на них.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умений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контрольно-кассовой машины к эксплуатации, самостоятельной работы на них.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Описание последовательности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при работе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ККМ.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торговой мебели и инвентаря, эксплуатируемыми торговым предприятием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(представить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фотографий,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39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31"/>
            <a:ext cx="10693400" cy="6408712"/>
          </a:xfr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78148" y="6588943"/>
            <a:ext cx="9687193" cy="86409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0000" lnSpcReduction="100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16. Пример оформления анализа торгового оборудования,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мебели и инвентаря, эксплуатируемыми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26207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512817"/>
            <a:ext cx="9687193" cy="664797"/>
          </a:xfrm>
        </p:spPr>
        <p:txBody>
          <a:bodyPr/>
          <a:lstStyle/>
          <a:p>
            <a:r>
              <a:rPr lang="ru-RU" sz="2400" dirty="0"/>
              <a:t>Обработка и анализ полученной информации об объекте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548383"/>
            <a:ext cx="982490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анализ полученной информации,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свои предложения и рекомендации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модулю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ПМ.01 Организация и управление торгово-сбытовой деятельностью,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поиск и анализ информации в сети интернет об организации и качестве предоставляемых товаров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результаты анализа экономических показателей в форме таблицы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828354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18" y="180231"/>
            <a:ext cx="9687193" cy="21082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3.5. Анализ статистических величин в коммерческой деятельности на основе использования  основных методов и приемов статистики для решения практических задач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4963" y="1836415"/>
            <a:ext cx="9824904" cy="45716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проанализировать показатели общего объема товарооборота и его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</a:t>
            </a:r>
          </a:p>
          <a:p>
            <a:pPr marL="0" indent="0" algn="just">
              <a:buNone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Показать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долю товарных групп в общем объеме товарооборота и темп роста продаж в анализируемом торговом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предприятии. Результаты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отразить в табличной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</a:p>
          <a:p>
            <a:pPr marL="0" indent="0" algn="just">
              <a:buNone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Проанализировать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ценовую политику торгового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</a:p>
          <a:p>
            <a:pPr marL="0" indent="0" algn="just">
              <a:buNone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Составить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торговой деятельности организации –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практики</a:t>
            </a:r>
          </a:p>
          <a:p>
            <a:pPr marL="0" indent="0" algn="just">
              <a:buNone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Проанализировать о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сновные показатели экономической деятельности торгового предприятия «…» за 2019-2020 гг.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25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40" y="396255"/>
            <a:ext cx="9289032" cy="664797"/>
          </a:xfrm>
        </p:spPr>
        <p:txBody>
          <a:bodyPr/>
          <a:lstStyle/>
          <a:p>
            <a:pPr algn="just"/>
            <a:r>
              <a:rPr lang="ru-RU" altLang="ru-RU" sz="2400" dirty="0" smtClean="0"/>
              <a:t>Основные показатели экономической </a:t>
            </a:r>
            <a:r>
              <a:rPr lang="ru-RU" altLang="ru-RU" sz="2400" dirty="0"/>
              <a:t>деятельности </a:t>
            </a:r>
            <a:r>
              <a:rPr lang="ru-RU" altLang="ru-RU" sz="2400" dirty="0" smtClean="0"/>
              <a:t>торгового предприятия «…» </a:t>
            </a:r>
            <a:r>
              <a:rPr lang="ru-RU" altLang="ru-RU" sz="2400" dirty="0"/>
              <a:t>за 2019-2020 </a:t>
            </a:r>
            <a:r>
              <a:rPr lang="ru-RU" altLang="ru-RU" sz="2400" dirty="0" smtClean="0"/>
              <a:t>гг.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747233"/>
              </p:ext>
            </p:extLst>
          </p:nvPr>
        </p:nvGraphicFramePr>
        <p:xfrm>
          <a:off x="0" y="1764407"/>
          <a:ext cx="10693400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8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9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5791"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 gridSpan="2">
                  <a:txBody>
                    <a:bodyPr/>
                    <a:lstStyle/>
                    <a:p>
                      <a:pPr marL="0" marR="98425" indent="0" algn="ctr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50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+,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Темп роста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6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8425" indent="45085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50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2020/2019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824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от реализации продукции, 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728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 товаров,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650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от реализации продаж, 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728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рентабельности, 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120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512816"/>
            <a:ext cx="7982379" cy="664797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sz="2400" dirty="0" smtClean="0"/>
              <a:t>Выводы и рекомендации по итогам прохождения учебной практики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2556495"/>
            <a:ext cx="9824904" cy="348881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свои предложения и рекомендации на основе проведенного анализа практического и теоретического материала, полученного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модулю ПМ.01 Организация и управление торгово-сбытовой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Сформулировать выводы по результатам прохождения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учебной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ПМ.01 Организация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управление торгово-сбытовой деятельностью </a:t>
            </a:r>
            <a:endParaRPr lang="ru-RU" sz="25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148" y="3435107"/>
            <a:ext cx="98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R="53975" indent="291465" algn="just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4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303" y="312757"/>
            <a:ext cx="9687193" cy="1994392"/>
          </a:xfrm>
        </p:spPr>
        <p:txBody>
          <a:bodyPr/>
          <a:lstStyle/>
          <a:p>
            <a:r>
              <a:rPr lang="ru-RU" sz="2400" dirty="0"/>
              <a:t>Общая организационная характеристика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предприятия </a:t>
            </a:r>
            <a:r>
              <a:rPr lang="ru-RU" sz="2400" dirty="0"/>
              <a:t>сферы (розничной</a:t>
            </a:r>
            <a:r>
              <a:rPr lang="ru-RU" sz="2400" dirty="0" smtClean="0"/>
              <a:t>/ оптовой</a:t>
            </a:r>
            <a:r>
              <a:rPr lang="ru-RU" sz="2400" dirty="0"/>
              <a:t>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торговли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980431"/>
            <a:ext cx="9824904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Сбор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изучение общей информации об организации - базы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Идентификация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предприятия – базы практики по следующим признакам: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фирменное название;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организации  торговли (оптовая/розничная, оптово-розничная);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объекта торговли (стационарный или нестационарный торговый объект);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 торгового предприятия по товарному ассортименту  (например, торговое предприятие, реализующее специализированный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 торгового предприятия по товарному профилю (например, магазин «Обувь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предприятия  розничной торговли (например, гипермаркет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Выявление и описание: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расположения торговой организации и режима работы;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архитектурного решения фасада здания;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и зоны обслуживания покупателей.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фото торгового объекта на следующем слайде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>
          <a:xfrm>
            <a:off x="234132" y="684287"/>
            <a:ext cx="10153128" cy="1296144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marL="430213" indent="-342900">
              <a:buAutoNum type="arabicPeriod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63547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324247"/>
            <a:ext cx="9824904" cy="608381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Объект практики – торговое предприятие </a:t>
            </a:r>
            <a:r>
              <a:rPr lang="ru-RU" b="1" dirty="0" smtClean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«…»</a:t>
            </a:r>
            <a:endParaRPr lang="ru-RU" b="1" dirty="0">
              <a:solidFill>
                <a:srgbClr val="E60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слайде рекомендуется установить фото торгового предприятия - базы практики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77" y="1930099"/>
            <a:ext cx="7341676" cy="448357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16361" y="6564060"/>
            <a:ext cx="8982107" cy="4708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Объект практики – торговое предприятие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Дикси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0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12" y="252239"/>
            <a:ext cx="10202700" cy="1329595"/>
          </a:xfrm>
        </p:spPr>
        <p:txBody>
          <a:bodyPr/>
          <a:lstStyle/>
          <a:p>
            <a:r>
              <a:rPr lang="ru-RU" sz="2400" dirty="0"/>
              <a:t>Характеристика методов, средств и приемов менеджмента, делового и управленческого общения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коммерческой деятельности торгового предприятия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56" y="1836415"/>
            <a:ext cx="9824904" cy="48245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AutoNum type="arabicPeriod"/>
              <a:tabLst>
                <a:tab pos="273050" algn="l"/>
                <a:tab pos="357188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организационно-правовой формы и организационной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– базы прохождения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практики. Рекомендуется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характеристику организационно-правовой формы юридического лица (ИП), установить виды экономической деятельности согласно  кодам регистрации в ЕГРЮЛ по ОКВЭД. </a:t>
            </a:r>
          </a:p>
          <a:p>
            <a:pPr marL="0" indent="0" algn="just">
              <a:spcBef>
                <a:spcPts val="600"/>
              </a:spcBef>
              <a:buNone/>
              <a:tabLst>
                <a:tab pos="273050" algn="l"/>
                <a:tab pos="357188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Установление формы предпринимательства (крупный, средний или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бизнес)</a:t>
            </a:r>
          </a:p>
          <a:p>
            <a:pPr marL="0" indent="0" algn="just">
              <a:spcBef>
                <a:spcPts val="600"/>
              </a:spcBef>
              <a:buNone/>
              <a:tabLst>
                <a:tab pos="273050" algn="l"/>
                <a:tab pos="357188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Выявление преимуществ данного типа организационной структуры торговой организации, выявление функций и задач основных структурных подразделений в организационной структуре предприятия (представить схему организационной структуры на рисунке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273050" algn="l"/>
                <a:tab pos="357188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Описание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места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(секции, отдела) и  раскрыть функции практиканта - менеджера по продажам</a:t>
            </a:r>
          </a:p>
          <a:p>
            <a:pPr marL="0" indent="0" algn="just">
              <a:spcBef>
                <a:spcPts val="600"/>
              </a:spcBef>
              <a:buNone/>
              <a:tabLst>
                <a:tab pos="273050" algn="l"/>
                <a:tab pos="357188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Изучение направления коммерческой деятельности торговой организации. Описать методы и приемы делового общения, применяемые в процессе организации и управления торгово-сбытовой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273050" algn="l"/>
                <a:tab pos="357188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Сбор 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внутренних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внешних информационных источниках (законодательные акты, учредительные документы, приказы, договоры и др.), регламентирующих коммерческую  работу торговой организации, функционирования основных структурных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4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15" y="396255"/>
            <a:ext cx="9687193" cy="332399"/>
          </a:xfrm>
        </p:spPr>
        <p:txBody>
          <a:bodyPr/>
          <a:lstStyle/>
          <a:p>
            <a:r>
              <a:rPr lang="ru-RU" sz="2400" dirty="0" smtClean="0"/>
              <a:t>Организационная структура торгового предприяти</a:t>
            </a:r>
            <a:r>
              <a:rPr lang="ru-RU" sz="2400" dirty="0"/>
              <a:t>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8188" y="6414468"/>
            <a:ext cx="8982107" cy="5816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Организационная структура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«…»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52" y="1970043"/>
            <a:ext cx="7992888" cy="4489848"/>
          </a:xfrm>
        </p:spPr>
      </p:pic>
    </p:spTree>
    <p:extLst>
      <p:ext uri="{BB962C8B-B14F-4D97-AF65-F5344CB8AC3E}">
        <p14:creationId xmlns:p14="http://schemas.microsoft.com/office/powerpoint/2010/main" val="357358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9687193" cy="997196"/>
          </a:xfrm>
        </p:spPr>
        <p:txBody>
          <a:bodyPr/>
          <a:lstStyle/>
          <a:p>
            <a:r>
              <a:rPr lang="ru-RU" sz="2400" dirty="0"/>
              <a:t>Методы и </a:t>
            </a:r>
            <a:r>
              <a:rPr lang="ru-RU" sz="2400" dirty="0" smtClean="0"/>
              <a:t>приемы делового общения, </a:t>
            </a:r>
            <a:r>
              <a:rPr lang="ru-RU" sz="2400" dirty="0"/>
              <a:t>применяемые </a:t>
            </a:r>
            <a:br>
              <a:rPr lang="ru-RU" sz="2400" dirty="0"/>
            </a:br>
            <a:r>
              <a:rPr lang="ru-RU" sz="2400" dirty="0"/>
              <a:t>в процессе организации и </a:t>
            </a:r>
            <a:r>
              <a:rPr lang="ru-RU" sz="2400" dirty="0" smtClean="0"/>
              <a:t>управления </a:t>
            </a:r>
            <a:r>
              <a:rPr lang="ru-RU" sz="2400" dirty="0"/>
              <a:t>торгово-сбытовой </a:t>
            </a:r>
            <a:r>
              <a:rPr lang="ru-RU" sz="2400" dirty="0" smtClean="0"/>
              <a:t>деятельностью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64" y="3081409"/>
            <a:ext cx="5690478" cy="3435525"/>
          </a:xfrm>
        </p:spPr>
      </p:pic>
      <p:sp>
        <p:nvSpPr>
          <p:cNvPr id="4" name="Текст 3"/>
          <p:cNvSpPr>
            <a:spLocks noGrp="1"/>
          </p:cNvSpPr>
          <p:nvPr>
            <p:ph type="body" idx="13"/>
          </p:nvPr>
        </p:nvSpPr>
        <p:spPr>
          <a:xfrm>
            <a:off x="394963" y="1980431"/>
            <a:ext cx="9824904" cy="1080120"/>
          </a:xfrm>
        </p:spPr>
        <p:txBody>
          <a:bodyPr>
            <a:noAutofit/>
          </a:bodyPr>
          <a:lstStyle/>
          <a:p>
            <a:pPr algn="just"/>
            <a:endParaRPr lang="ru-RU" sz="20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слайде рекомендуется перечислить принципы, методы и приемы делового общения в коммерческой деятельности (установить фото базы практики, подтверждающее метод наблюдения деловых отношений )</a:t>
            </a:r>
            <a:endParaRPr lang="ru-RU" sz="20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16361" y="6564060"/>
            <a:ext cx="8982107" cy="4708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 Деловая встреча с поставщиком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1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63" y="324247"/>
            <a:ext cx="9687193" cy="2174441"/>
          </a:xfrm>
        </p:spPr>
        <p:txBody>
          <a:bodyPr/>
          <a:lstStyle/>
          <a:p>
            <a:r>
              <a:rPr lang="en-US" sz="2400" dirty="0" smtClean="0"/>
              <a:t>II. </a:t>
            </a:r>
            <a:r>
              <a:rPr lang="ru-RU" sz="2400" dirty="0" err="1" smtClean="0"/>
              <a:t>Исследовательско</a:t>
            </a:r>
            <a:r>
              <a:rPr lang="ru-RU" sz="2400" dirty="0" smtClean="0"/>
              <a:t>-аналитическая </a:t>
            </a:r>
            <a:r>
              <a:rPr lang="ru-RU" sz="2400" dirty="0"/>
              <a:t>часть.</a:t>
            </a:r>
            <a:br>
              <a:rPr lang="ru-RU" sz="2400" dirty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и анализ </a:t>
            </a:r>
            <a:r>
              <a:rPr lang="ru-RU" sz="2400" dirty="0" smtClean="0"/>
              <a:t>содержания источников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908423"/>
            <a:ext cx="9824904" cy="46085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2.1. Участие в установлении контактов с поставщиками (деловыми партнерами) и  организации договорной работы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2.1.1. Описание порядка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хозяйственных договоров 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коммерческих связей в исследуемой торговой организации: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характера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коммерческих связей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поставщиками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видов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предприятия (порядок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сроки заключения договора-поставки, купли-продажи (контрактов, сделок, закупочных актов и др.).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схему последовательности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при заключении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принципов работы с деловыми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партнерами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порядка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поставщиками товаров и основы документального оформления договорных отношений. Выявить возможные критерии выбора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поставщиков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структуры покупателей товаров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 этапов работы торгового предприятия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поставщиками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фактического порядка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поставки товаров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оплаты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поставщикам. Привести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сопроводительных документов поставки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72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шаблончик A4 (1)" id="{CECEB147-F7F0-4995-89D0-2FD57D90FCEB}" vid="{306AE4ED-CFFA-434E-A652-8353525159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презентация_шаблончик A4 (1)</Template>
  <TotalTime>4106</TotalTime>
  <Words>1892</Words>
  <Application>Microsoft Office PowerPoint</Application>
  <PresentationFormat>Произвольный</PresentationFormat>
  <Paragraphs>237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                  ОТЧЕТ  о прохождении учебной практики  по профессиональному модулю  ПМ.01 Организация и управление торгово-сбытовой деятельностью  в период с «29» декабря 2020 г. по  «11» января 2021 г.   Специальность 38.02.04. Коммерция (по отраслям)  </vt:lpstr>
      <vt:lpstr>Содержание</vt:lpstr>
      <vt:lpstr>ЛИЧНАЯ КАРТОЧКА ИНСТРУКТАЖА  ПО БЕЗОПАСНЫМ МЕТОДАМ РАБОТЫ, ПРОМСАНИТАРИИ И ПРОТИВОПОЖАРНОЙ БЕЗОПАСНОСТИ</vt:lpstr>
      <vt:lpstr>Общая организационная характеристика  предприятия сферы (розничной/ оптовой)  торговли    </vt:lpstr>
      <vt:lpstr>Презентация PowerPoint</vt:lpstr>
      <vt:lpstr>Характеристика методов, средств и приемов менеджмента, делового и управленческого общения  в коммерческой деятельности торгового предприятия </vt:lpstr>
      <vt:lpstr>Организационная структура торгового предприятия</vt:lpstr>
      <vt:lpstr>Методы и приемы делового общения, применяемые  в процессе организации и управления торгово-сбытовой деятельностью</vt:lpstr>
      <vt:lpstr>II. Исследовательско-аналитическая часть. Сбор информации об объекте практики и анализ содержания источников   </vt:lpstr>
      <vt:lpstr>Разместить схему условий договоров</vt:lpstr>
      <vt:lpstr>Анализ структуры покупателей </vt:lpstr>
      <vt:lpstr> Расчеты по выбору поставщика  </vt:lpstr>
      <vt:lpstr>2.2. Анализ системы подготовки организации к добровольной сертификации услуг</vt:lpstr>
      <vt:lpstr>2.3.  Анализ материально-технической  базы торгового предприятия</vt:lpstr>
      <vt:lpstr>Рисунок 6. Пример планировки торгового зала</vt:lpstr>
      <vt:lpstr>2.4. Анализ приемки товаров по количеству и качеству и ее документального оформления </vt:lpstr>
      <vt:lpstr>Отобразить правила и порядок приемки товаров в торговом предприятии</vt:lpstr>
      <vt:lpstr>Порядок приемки товаров в «…»</vt:lpstr>
      <vt:lpstr>АВС-анализ</vt:lpstr>
      <vt:lpstr>Краткая характеристика товарного ассортимента, реализуемого в торговом предприятии (магазине) </vt:lpstr>
      <vt:lpstr>2.5. Оценка влияния  факторов внешней и внутренней среды на возникновение коммерческих рисков</vt:lpstr>
      <vt:lpstr>Влияние факторов внешней среды на деятельность торгового предприятия «…»</vt:lpstr>
      <vt:lpstr>III. Проектно-экспериментальная часть. Экспериментально-практическая работа</vt:lpstr>
      <vt:lpstr> Оценка этапов торгово-технологического процесса  </vt:lpstr>
      <vt:lpstr>Склад торгового предприятия – базы практики </vt:lpstr>
      <vt:lpstr>Оценка применяемых в торговом предприятии технологий оптовых (розничных) продаж  </vt:lpstr>
      <vt:lpstr>Планограмма магазина</vt:lpstr>
      <vt:lpstr>Рисунок 14. Пример оформления планограммы магазина </vt:lpstr>
      <vt:lpstr>3.2. Характеристика основных и дополнительных услуг, оказываемых в  торговом предприятии </vt:lpstr>
      <vt:lpstr>Услуги торговли </vt:lpstr>
      <vt:lpstr>Характеристика основных и дополнительных  услуг</vt:lpstr>
      <vt:lpstr>3.3. Оценка  складских операций , принципов и условий размещения и хранения товарных запасов на складе</vt:lpstr>
      <vt:lpstr>3.4. Эксплуатация торгово-технологического оборудования</vt:lpstr>
      <vt:lpstr>Презентация PowerPoint</vt:lpstr>
      <vt:lpstr>Обработка и анализ полученной информации об объекте практики</vt:lpstr>
      <vt:lpstr>3.5. Анализ статистических величин в коммерческой деятельности на основе использования  основных методов и приемов статистики для решения практических задач </vt:lpstr>
      <vt:lpstr>Основные показатели экономической деятельности торгового предприятия «…» за 2019-2020 гг.</vt:lpstr>
      <vt:lpstr>Выводы и рекомендации по итогам прохождения учебной практики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Богатырева Нина Владимировна</cp:lastModifiedBy>
  <cp:revision>234</cp:revision>
  <cp:lastPrinted>2019-08-06T13:15:09Z</cp:lastPrinted>
  <dcterms:created xsi:type="dcterms:W3CDTF">2020-03-27T22:15:06Z</dcterms:created>
  <dcterms:modified xsi:type="dcterms:W3CDTF">2021-01-02T14:02:40Z</dcterms:modified>
</cp:coreProperties>
</file>