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6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56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6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2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8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8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5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3F8E71A-D851-4C25-B8EE-2D8B1850C51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A24BE6-7397-4D57-9CE0-DC321E48D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07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5CE3-8941-48D1-917E-C247F1A5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119" y="2608255"/>
            <a:ext cx="9144000" cy="1641490"/>
          </a:xfrm>
        </p:spPr>
        <p:txBody>
          <a:bodyPr>
            <a:normAutofit/>
          </a:bodyPr>
          <a:lstStyle/>
          <a:p>
            <a:r>
              <a:rPr lang="ru-RU" sz="480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перативные методы лечения</a:t>
            </a:r>
            <a:br>
              <a:rPr lang="ru-RU" sz="48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гинекологии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62E9A0-78EF-44F6-94D2-6056F6642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119" y="1"/>
            <a:ext cx="9215762" cy="6857999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Министерство здравоохранения Иркутской области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Областное государственное бюджетное профессиональное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Образовательно учреждение «Ангарский медицинский колледж»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>
                <a:solidFill>
                  <a:schemeClr val="tx1"/>
                </a:solidFill>
              </a:rPr>
              <a:t>                                   </a:t>
            </a: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33B41-8067-4B08-A7C1-B9E71375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Сестринское обследование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C167F-E4E3-4CB7-9EBC-443A19E4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976544"/>
            <a:ext cx="11523216" cy="5548543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Физикальное</a:t>
            </a:r>
            <a:r>
              <a:rPr lang="ru-RU" sz="1800" dirty="0"/>
              <a:t> обследование – сбор основных сведений о пациенте</a:t>
            </a:r>
          </a:p>
          <a:p>
            <a:r>
              <a:rPr lang="ru-RU" sz="1800" dirty="0"/>
              <a:t>Хирургический и анестезиологический анамнез – качество перенесения оперативных вмешательств в прошлом и реакции на анестезиологические препараты.</a:t>
            </a:r>
          </a:p>
          <a:p>
            <a:r>
              <a:rPr lang="ru-RU" sz="1800" dirty="0"/>
              <a:t>Лекарственная терапия – информация о рецептурных и безрецептурных, а так же растительных препаратах, принимаемых пациентом на данный момент и ранее(за 6 мес. до операции).</a:t>
            </a:r>
          </a:p>
          <a:p>
            <a:r>
              <a:rPr lang="ru-RU" sz="1800" dirty="0" err="1"/>
              <a:t>Преморбидный</a:t>
            </a:r>
            <a:r>
              <a:rPr lang="ru-RU" sz="1800" dirty="0"/>
              <a:t> статус – выявление хронических и острых заболеваний, которые могут создать проблемы при введении анестезии и в послеоперационном периоде.</a:t>
            </a:r>
          </a:p>
          <a:p>
            <a:r>
              <a:rPr lang="ru-RU" sz="1800" dirty="0"/>
              <a:t>Психологическое состояние пациента – определение психологических проблем пациента, которые так же могут создать проблемы, либо наоборот – оказать положительно влияние на всех этапах </a:t>
            </a:r>
            <a:r>
              <a:rPr lang="ru-RU" sz="1800" dirty="0" err="1"/>
              <a:t>периоперативного</a:t>
            </a:r>
            <a:r>
              <a:rPr lang="ru-RU" sz="1800" dirty="0"/>
              <a:t> периода.</a:t>
            </a:r>
          </a:p>
          <a:p>
            <a:r>
              <a:rPr lang="ru-RU" sz="1800" dirty="0"/>
              <a:t>Обучение – хорошо информированные пациенты способны лучше справиться со стрессом</a:t>
            </a:r>
          </a:p>
          <a:p>
            <a:r>
              <a:rPr lang="ru-RU" sz="1800" dirty="0"/>
              <a:t>Информированное согласие – пациент в сознании на основании предоставленных данных должен предоставить его перед вмешательством. В бессознательном состоянии его дают родственники, либо </a:t>
            </a:r>
            <a:r>
              <a:rPr lang="ru-RU" sz="1800" dirty="0" err="1"/>
              <a:t>србирается</a:t>
            </a:r>
            <a:r>
              <a:rPr lang="ru-RU" sz="1800" dirty="0"/>
              <a:t> консилиум из двух и более врачей.</a:t>
            </a:r>
          </a:p>
          <a:p>
            <a:r>
              <a:rPr lang="ru-RU" sz="1800" dirty="0"/>
              <a:t>Питание, опорожнение ЖКТ – при применении общей анестезии пациенту рекомендуется не принимать пищу и не пить воду в течение 8-12 часов при необходимости приёма лекарств разрешается небольшое количество воды (не более 30 мл.).</a:t>
            </a:r>
            <a:br>
              <a:rPr lang="ru-RU" sz="1800" dirty="0"/>
            </a:br>
            <a:r>
              <a:rPr lang="ru-RU" sz="1800" dirty="0"/>
              <a:t>Пациент должен помочиться перед переводом в операционную, а назначение клизм и слабительных обсуждается с абдоминальным хирургом</a:t>
            </a:r>
          </a:p>
          <a:p>
            <a:r>
              <a:rPr lang="ru-RU" sz="1800" dirty="0"/>
              <a:t>Гигиена – удаление грязи и микробов с операционного поля при минимальном раздражении кожи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69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B308-1F18-4529-A748-445885EF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51" y="16977"/>
            <a:ext cx="11212497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Предоперационная подготовка пациентов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359DC-4460-41AD-81E3-FCF15EE4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340528"/>
            <a:ext cx="7859697" cy="4836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Данный этап является первым в </a:t>
            </a:r>
            <a:r>
              <a:rPr lang="ru-RU" sz="2000" dirty="0" err="1"/>
              <a:t>периоперативном</a:t>
            </a:r>
            <a:r>
              <a:rPr lang="ru-RU" sz="2000" dirty="0"/>
              <a:t> периоде, его целью является максимальное снижение возможности развития осложнений в </a:t>
            </a:r>
            <a:r>
              <a:rPr lang="ru-RU" sz="2000" dirty="0" err="1"/>
              <a:t>интраоперационном</a:t>
            </a:r>
            <a:r>
              <a:rPr lang="ru-RU" sz="2000" dirty="0"/>
              <a:t> и послеоперационном периоде.</a:t>
            </a:r>
            <a:br>
              <a:rPr lang="ru-RU" sz="2000" dirty="0"/>
            </a:br>
            <a:r>
              <a:rPr lang="ru-RU" sz="2000" dirty="0"/>
              <a:t>Средний мед персонал проводит предоперационную подготовку, в состав которой входит три элемента:</a:t>
            </a:r>
          </a:p>
          <a:p>
            <a:r>
              <a:rPr lang="ru-RU" sz="2000" dirty="0" err="1"/>
              <a:t>Психолошическая</a:t>
            </a:r>
            <a:r>
              <a:rPr lang="ru-RU" sz="2000" dirty="0"/>
              <a:t> подготовка, в которой медицинская </a:t>
            </a:r>
            <a:r>
              <a:rPr lang="ru-RU" sz="2000" dirty="0" err="1"/>
              <a:t>сетра</a:t>
            </a:r>
            <a:r>
              <a:rPr lang="ru-RU" sz="2000" dirty="0"/>
              <a:t> играет ведущую роль.</a:t>
            </a:r>
          </a:p>
          <a:p>
            <a:r>
              <a:rPr lang="ru-RU" sz="2000" dirty="0"/>
              <a:t>Физическая подготовка</a:t>
            </a:r>
          </a:p>
          <a:p>
            <a:r>
              <a:rPr lang="ru-RU" sz="2000" dirty="0"/>
              <a:t>Специальная подготовка</a:t>
            </a:r>
          </a:p>
          <a:p>
            <a:pPr marL="0" indent="0">
              <a:buNone/>
            </a:pPr>
            <a:r>
              <a:rPr lang="ru-RU" sz="2000" dirty="0"/>
              <a:t>Двумя последними этапами в основном занимается хирург и анестезиолог, но </a:t>
            </a:r>
            <a:r>
              <a:rPr lang="ru-RU" sz="2000" dirty="0" err="1"/>
              <a:t>мед.сестра</a:t>
            </a:r>
            <a:r>
              <a:rPr lang="ru-RU" sz="2000" dirty="0"/>
              <a:t> проводит некоторые зависимые манипуляции.</a:t>
            </a:r>
          </a:p>
          <a:p>
            <a:pPr marL="0" indent="0">
              <a:buNone/>
            </a:pPr>
            <a:r>
              <a:rPr lang="ru-RU" sz="2000" dirty="0"/>
              <a:t>На иллюстрации представлена карта предоперационного периода, в которой описаны основные данные, которые должна передать врачу </a:t>
            </a:r>
            <a:r>
              <a:rPr lang="ru-RU" sz="2000" dirty="0" err="1"/>
              <a:t>мед.сестра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CD4A8-298D-4398-BCB5-70FCECBE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57" y="1340528"/>
            <a:ext cx="3352799" cy="48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635B-2457-4134-88D0-E18178CB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Пациенты детского, пожилого и старческого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EBAB9-8F72-445A-BCE9-BF3D6323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68" y="1344459"/>
            <a:ext cx="6053831" cy="483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Внимательное отношение медсестры к пациенту – залог успешного исхода операции в любом возрасте. И пожилым, и юным пациентам необходим особый уход в силу особенностей организма. Детей нельзя переохлаждать, а пожилых – нервировать. </a:t>
            </a:r>
            <a:br>
              <a:rPr lang="ru-RU" sz="1600" dirty="0"/>
            </a:br>
            <a:r>
              <a:rPr lang="ru-RU" sz="1600" dirty="0"/>
              <a:t>Детям ограничивают количество дополнительных исследований, а так же в силу чувствительности тканей, манипуляции необходимо проводить бережнее. Дозы медикаментов уменьшаются, а препараты иногда необходимо заменять из-за индивидуальной непереносимости и слабости организма.</a:t>
            </a:r>
            <a:br>
              <a:rPr lang="ru-RU" sz="1600" dirty="0"/>
            </a:br>
            <a:r>
              <a:rPr lang="ru-RU" sz="1600" dirty="0"/>
              <a:t>Пациентам пожилого и старческого возраста необходима специальная предоперационная подготовка и уход. Медсестринская история может выявить возрастные изменения и сопутствующие заболевания. Из-за часто встречающегося одновременного приёма нескольких препаратов пациентами данной группы требуется документирование всех медикаментов и способов их применения для исключения риска побочных реакций. Так же важную роль играет их отношение к оперативному вмешательству и способность обучаться правильному поведению после операции. Помимо всего прочего, </a:t>
            </a:r>
            <a:r>
              <a:rPr lang="ru-RU" sz="1600" dirty="0" err="1"/>
              <a:t>премедикация</a:t>
            </a:r>
            <a:r>
              <a:rPr lang="ru-RU" sz="1600" dirty="0"/>
              <a:t> у них проводится в меньших дозах.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063CC-ECCD-4D39-9167-9372F2147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4" t="5418" r="10964"/>
          <a:stretch/>
        </p:blipFill>
        <p:spPr>
          <a:xfrm>
            <a:off x="838200" y="1733689"/>
            <a:ext cx="4461767" cy="40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A105D-49E3-4357-9A09-2AFC028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Гинекологические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466CF-665F-4ABF-9595-DFD653A1E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988210"/>
            <a:ext cx="6853561" cy="57499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Благодаря ним на данный момент можно вылечить те заболевания, которые на протяжении веков приводили к высокому проценту женкой смертности.  Их успех зависит от мастерства хирургов и технического оснащения медицинского центра.</a:t>
            </a:r>
          </a:p>
          <a:p>
            <a:pPr marL="0" indent="0">
              <a:buNone/>
            </a:pPr>
            <a:r>
              <a:rPr lang="ru-RU" sz="1800" dirty="0"/>
              <a:t>Различают </a:t>
            </a:r>
            <a:r>
              <a:rPr lang="ru-RU" sz="1800" i="1" dirty="0"/>
              <a:t>малые</a:t>
            </a:r>
            <a:r>
              <a:rPr lang="ru-RU" sz="1800" dirty="0"/>
              <a:t> и </a:t>
            </a:r>
            <a:r>
              <a:rPr lang="ru-RU" sz="1800" i="1" dirty="0"/>
              <a:t>большие</a:t>
            </a:r>
            <a:r>
              <a:rPr lang="ru-RU" sz="1800" dirty="0"/>
              <a:t> гинекологические операции в зависимости от объема вмешательства. К первой группе относятся:</a:t>
            </a:r>
          </a:p>
          <a:p>
            <a:r>
              <a:rPr lang="ru-RU" sz="1600" dirty="0"/>
              <a:t>медицинский аборт;</a:t>
            </a:r>
          </a:p>
          <a:p>
            <a:r>
              <a:rPr lang="ru-RU" sz="1600" dirty="0"/>
              <a:t>биопсия;</a:t>
            </a:r>
          </a:p>
          <a:p>
            <a:r>
              <a:rPr lang="ru-RU" sz="1600" dirty="0" err="1"/>
              <a:t>конизация</a:t>
            </a:r>
            <a:r>
              <a:rPr lang="ru-RU" sz="1600" dirty="0"/>
              <a:t> шейки матки;</a:t>
            </a:r>
          </a:p>
          <a:p>
            <a:r>
              <a:rPr lang="ru-RU" sz="1600" dirty="0"/>
              <a:t>диатермокоагуляция;</a:t>
            </a:r>
          </a:p>
          <a:p>
            <a:r>
              <a:rPr lang="ru-RU" sz="1600" dirty="0" err="1"/>
              <a:t>цервикоскопия</a:t>
            </a:r>
            <a:r>
              <a:rPr lang="ru-RU" sz="1600" dirty="0"/>
              <a:t>;</a:t>
            </a:r>
          </a:p>
          <a:p>
            <a:r>
              <a:rPr lang="ru-RU" sz="1600" dirty="0" err="1"/>
              <a:t>гистероскопия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Эти операции необходимы и для лечения, и для диагностирования заболеваний органов малого таза и мочеполовой системы. Данные операции проводятся под местным наркозом с минимальными рисками. Хирург не делает разрез, а инструмент вводится через влагалище. Восстановление после таких операций происходит в течение нескольких дней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F18A43-E726-4F0F-937A-4F5A2379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44" y="988210"/>
            <a:ext cx="2045949" cy="1926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E74F9-CE7A-42F8-8F87-B4B40278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4" r="8902"/>
          <a:stretch/>
        </p:blipFill>
        <p:spPr>
          <a:xfrm>
            <a:off x="8992559" y="2313773"/>
            <a:ext cx="2791976" cy="19266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6BAFD8-A58D-4AB9-8878-CBD561442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2" r="19871" b="11536"/>
          <a:stretch/>
        </p:blipFill>
        <p:spPr>
          <a:xfrm>
            <a:off x="7749857" y="4240375"/>
            <a:ext cx="2485403" cy="14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1E191-0B20-4D7B-8EEE-F12E0C38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Большие гинекологические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AF608-CC85-4330-BC8D-26BA005D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967667"/>
            <a:ext cx="10999433" cy="2201662"/>
          </a:xfrm>
        </p:spPr>
        <p:txBody>
          <a:bodyPr/>
          <a:lstStyle/>
          <a:p>
            <a:r>
              <a:rPr lang="ru-RU" sz="1800" dirty="0"/>
              <a:t>Лапароскопические</a:t>
            </a:r>
          </a:p>
          <a:p>
            <a:r>
              <a:rPr lang="ru-RU" sz="1800" dirty="0" err="1"/>
              <a:t>Лапаротомические</a:t>
            </a:r>
            <a:r>
              <a:rPr lang="ru-RU" sz="1800" dirty="0"/>
              <a:t> (по </a:t>
            </a:r>
            <a:r>
              <a:rPr lang="ru-RU" sz="1800" dirty="0" err="1"/>
              <a:t>Пфанненштилю</a:t>
            </a:r>
            <a:r>
              <a:rPr lang="ru-RU" sz="1800" dirty="0"/>
              <a:t>, нижнесрединная лапаротомия)</a:t>
            </a:r>
          </a:p>
          <a:p>
            <a:r>
              <a:rPr lang="ru-RU" sz="1800" dirty="0" err="1"/>
              <a:t>Трансвагинальные</a:t>
            </a:r>
            <a:r>
              <a:rPr lang="ru-RU" sz="1800" dirty="0"/>
              <a:t> (с и без сетчатого импланта)</a:t>
            </a:r>
          </a:p>
          <a:p>
            <a:pPr marL="0" indent="0" algn="l" fontAlgn="base">
              <a:buNone/>
            </a:pPr>
            <a:r>
              <a:rPr lang="ru-RU" sz="1800" dirty="0"/>
              <a:t>Данные операции считаются сложными. 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Длительность их составляет до нескольких часов, часть из них нужно проводить под общим наркозом, а восстановительный период проходить в стационарном отделении. Этот метод лечения необходим при тяжелых заболеваниях органов малого таза и мочеполовой системы.</a:t>
            </a:r>
            <a:br>
              <a:rPr lang="ru-RU" sz="12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E868D3-4890-4A92-A85D-9CB7B504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1" y="2944288"/>
            <a:ext cx="3768928" cy="29460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C5E32-F36B-4D6F-A564-4A19452F4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18" y="4132057"/>
            <a:ext cx="4382332" cy="2525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4629A2-FDC4-4116-8ED7-86A5621B4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150" y="2944288"/>
            <a:ext cx="3770052" cy="20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1122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331</TotalTime>
  <Words>668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Corbel</vt:lpstr>
      <vt:lpstr>Глубина</vt:lpstr>
      <vt:lpstr>Оперативные методы лечения в гинекологии</vt:lpstr>
      <vt:lpstr>Сестринское обследование</vt:lpstr>
      <vt:lpstr>Предоперационная подготовка пациентов</vt:lpstr>
      <vt:lpstr>Пациенты детского, пожилого и старческого возраста</vt:lpstr>
      <vt:lpstr>Гинекологические операции</vt:lpstr>
      <vt:lpstr>Большие гинекологические операции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Оперативные методы лечения в гинекологии</dc:title>
  <dc:creator>Nastya</dc:creator>
  <cp:lastModifiedBy>Nastya</cp:lastModifiedBy>
  <cp:revision>3</cp:revision>
  <dcterms:created xsi:type="dcterms:W3CDTF">2022-03-21T13:23:04Z</dcterms:created>
  <dcterms:modified xsi:type="dcterms:W3CDTF">2023-01-27T15:58:23Z</dcterms:modified>
</cp:coreProperties>
</file>